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86" r:id="rId2"/>
    <p:sldId id="287" r:id="rId3"/>
    <p:sldId id="313" r:id="rId4"/>
    <p:sldId id="289" r:id="rId5"/>
    <p:sldId id="305" r:id="rId6"/>
    <p:sldId id="314" r:id="rId7"/>
    <p:sldId id="315" r:id="rId8"/>
    <p:sldId id="296" r:id="rId9"/>
    <p:sldId id="306" r:id="rId10"/>
    <p:sldId id="307" r:id="rId11"/>
    <p:sldId id="309" r:id="rId12"/>
    <p:sldId id="310" r:id="rId13"/>
  </p:sldIdLst>
  <p:sldSz cx="9144000" cy="6858000" type="screen4x3"/>
  <p:notesSz cx="6797675" cy="9982200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58" userDrawn="1">
          <p15:clr>
            <a:srgbClr val="A4A3A4"/>
          </p15:clr>
        </p15:guide>
        <p15:guide id="2" pos="2064" userDrawn="1">
          <p15:clr>
            <a:srgbClr val="A4A3A4"/>
          </p15:clr>
        </p15:guide>
        <p15:guide id="4" pos="249" userDrawn="1">
          <p15:clr>
            <a:srgbClr val="A4A3A4"/>
          </p15:clr>
        </p15:guide>
        <p15:guide id="6" orient="horz" pos="971" userDrawn="1">
          <p15:clr>
            <a:srgbClr val="A4A3A4"/>
          </p15:clr>
        </p15:guide>
        <p15:guide id="7" orient="horz" pos="181" userDrawn="1">
          <p15:clr>
            <a:srgbClr val="A4A3A4"/>
          </p15:clr>
        </p15:guide>
        <p15:guide id="8" pos="4286" userDrawn="1">
          <p15:clr>
            <a:srgbClr val="A4A3A4"/>
          </p15:clr>
        </p15:guide>
        <p15:guide id="9" pos="5647" userDrawn="1">
          <p15:clr>
            <a:srgbClr val="A4A3A4"/>
          </p15:clr>
        </p15:guide>
        <p15:guide id="10" orient="horz" pos="663" userDrawn="1">
          <p15:clr>
            <a:srgbClr val="A4A3A4"/>
          </p15:clr>
        </p15:guide>
        <p15:guide id="11" orient="horz" pos="1434" userDrawn="1">
          <p15:clr>
            <a:srgbClr val="A4A3A4"/>
          </p15:clr>
        </p15:guide>
        <p15:guide id="12" pos="5602" userDrawn="1">
          <p15:clr>
            <a:srgbClr val="A4A3A4"/>
          </p15:clr>
        </p15:guide>
        <p15:guide id="13" orient="horz" pos="2523" userDrawn="1">
          <p15:clr>
            <a:srgbClr val="A4A3A4"/>
          </p15:clr>
        </p15:guide>
        <p15:guide id="14" orient="horz" pos="3929" userDrawn="1">
          <p15:clr>
            <a:srgbClr val="A4A3A4"/>
          </p15:clr>
        </p15:guide>
        <p15:guide id="15" pos="1655" userDrawn="1">
          <p15:clr>
            <a:srgbClr val="A4A3A4"/>
          </p15:clr>
        </p15:guide>
        <p15:guide id="16" pos="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2D2"/>
    <a:srgbClr val="C8C8C8"/>
    <a:srgbClr val="A774AC"/>
    <a:srgbClr val="6D1874"/>
    <a:srgbClr val="A11C36"/>
    <a:srgbClr val="DE822B"/>
    <a:srgbClr val="EBB480"/>
    <a:srgbClr val="E6E6E6"/>
    <a:srgbClr val="AAAAAA"/>
    <a:srgbClr val="B13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90" autoAdjust="0"/>
    <p:restoredTop sz="94700" autoAdjust="0"/>
  </p:normalViewPr>
  <p:slideViewPr>
    <p:cSldViewPr snapToObjects="1" showGuides="1">
      <p:cViewPr varScale="1">
        <p:scale>
          <a:sx n="144" d="100"/>
          <a:sy n="144" d="100"/>
        </p:scale>
        <p:origin x="756" y="75"/>
      </p:cViewPr>
      <p:guideLst>
        <p:guide orient="horz" pos="3158"/>
        <p:guide pos="2064"/>
        <p:guide pos="249"/>
        <p:guide orient="horz" pos="971"/>
        <p:guide orient="horz" pos="181"/>
        <p:guide pos="4286"/>
        <p:guide pos="5647"/>
        <p:guide orient="horz" pos="663"/>
        <p:guide orient="horz" pos="1434"/>
        <p:guide pos="5602"/>
        <p:guide orient="horz" pos="2523"/>
        <p:guide orient="horz" pos="3929"/>
        <p:guide pos="1655"/>
        <p:guide pos="340"/>
      </p:guideLst>
    </p:cSldViewPr>
  </p:slideViewPr>
  <p:outlineViewPr>
    <p:cViewPr>
      <p:scale>
        <a:sx n="33" d="100"/>
        <a:sy n="33" d="100"/>
      </p:scale>
      <p:origin x="0" y="-41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14" tIns="44257" rIns="88514" bIns="44257" numCol="1" anchor="t" anchorCtr="0" compatLnSpc="1">
            <a:prstTxWarp prst="textNoShape">
              <a:avLst/>
            </a:prstTxWarp>
          </a:bodyPr>
          <a:lstStyle>
            <a:lvl1pPr defTabSz="885825">
              <a:defRPr sz="1200"/>
            </a:lvl1pPr>
          </a:lstStyle>
          <a:p>
            <a:endParaRPr lang="fr-CH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14" tIns="44257" rIns="88514" bIns="44257" numCol="1" anchor="t" anchorCtr="0" compatLnSpc="1">
            <a:prstTxWarp prst="textNoShape">
              <a:avLst/>
            </a:prstTxWarp>
          </a:bodyPr>
          <a:lstStyle>
            <a:lvl1pPr algn="r" defTabSz="885825">
              <a:defRPr sz="1200"/>
            </a:lvl1pPr>
          </a:lstStyle>
          <a:p>
            <a:endParaRPr lang="fr-CH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2138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14" tIns="44257" rIns="88514" bIns="44257" numCol="1" anchor="b" anchorCtr="0" compatLnSpc="1">
            <a:prstTxWarp prst="textNoShape">
              <a:avLst/>
            </a:prstTxWarp>
          </a:bodyPr>
          <a:lstStyle>
            <a:lvl1pPr defTabSz="885825">
              <a:defRPr sz="1200"/>
            </a:lvl1pPr>
          </a:lstStyle>
          <a:p>
            <a:endParaRPr lang="fr-CH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82138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14" tIns="44257" rIns="88514" bIns="44257" numCol="1" anchor="b" anchorCtr="0" compatLnSpc="1">
            <a:prstTxWarp prst="textNoShape">
              <a:avLst/>
            </a:prstTxWarp>
          </a:bodyPr>
          <a:lstStyle>
            <a:lvl1pPr algn="r" defTabSz="885825">
              <a:defRPr sz="1200"/>
            </a:lvl1pPr>
          </a:lstStyle>
          <a:p>
            <a:fld id="{79ED1BFE-9AA9-4BFB-BD4C-CE54E9F08F38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2036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8" tIns="47939" rIns="95878" bIns="47939" numCol="1" anchor="t" anchorCtr="0" compatLnSpc="1">
            <a:prstTxWarp prst="textNoShape">
              <a:avLst/>
            </a:prstTxWarp>
          </a:bodyPr>
          <a:lstStyle>
            <a:lvl1pPr defTabSz="958850">
              <a:defRPr sz="1300"/>
            </a:lvl1pPr>
          </a:lstStyle>
          <a:p>
            <a:endParaRPr lang="fr-CH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8" tIns="47939" rIns="95878" bIns="47939" numCol="1" anchor="t" anchorCtr="0" compatLnSpc="1">
            <a:prstTxWarp prst="textNoShape">
              <a:avLst/>
            </a:prstTxWarp>
          </a:bodyPr>
          <a:lstStyle>
            <a:lvl1pPr algn="r" defTabSz="958850">
              <a:defRPr sz="1300"/>
            </a:lvl1pPr>
          </a:lstStyle>
          <a:p>
            <a:endParaRPr lang="fr-CH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49300"/>
            <a:ext cx="4987925" cy="3741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40275"/>
            <a:ext cx="5438775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8" tIns="47939" rIns="95878" bIns="47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Textmasterformate durch Klicken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2138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8" tIns="47939" rIns="95878" bIns="47939" numCol="1" anchor="b" anchorCtr="0" compatLnSpc="1">
            <a:prstTxWarp prst="textNoShape">
              <a:avLst/>
            </a:prstTxWarp>
          </a:bodyPr>
          <a:lstStyle>
            <a:lvl1pPr defTabSz="958850">
              <a:defRPr sz="1300"/>
            </a:lvl1pPr>
          </a:lstStyle>
          <a:p>
            <a:endParaRPr lang="fr-CH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82138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78" tIns="47939" rIns="95878" bIns="47939" numCol="1" anchor="b" anchorCtr="0" compatLnSpc="1">
            <a:prstTxWarp prst="textNoShape">
              <a:avLst/>
            </a:prstTxWarp>
          </a:bodyPr>
          <a:lstStyle>
            <a:lvl1pPr algn="r" defTabSz="958850">
              <a:defRPr sz="1300"/>
            </a:lvl1pPr>
          </a:lstStyle>
          <a:p>
            <a:fld id="{D4768805-C8DA-4145-9ADB-41BF0A6A8757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3128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Arial" pitchFamily="-111" charset="0"/>
        <a:cs typeface="Arial" pitchFamily="-111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AD68A4-6872-4AD2-B2B0-F37EDA334D68}" type="slidenum">
              <a:rPr lang="de-CH" sz="1300" smtClean="0"/>
              <a:pPr/>
              <a:t>1</a:t>
            </a:fld>
            <a:endParaRPr lang="de-CH" sz="1300" smtClean="0"/>
          </a:p>
        </p:txBody>
      </p:sp>
    </p:spTree>
    <p:extLst>
      <p:ext uri="{BB962C8B-B14F-4D97-AF65-F5344CB8AC3E}">
        <p14:creationId xmlns:p14="http://schemas.microsoft.com/office/powerpoint/2010/main" val="3065121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127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501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519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351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43" tIns="47771" rIns="95543" bIns="47771"/>
          <a:lstStyle/>
          <a:p>
            <a:endParaRPr lang="fr-CH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461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43" tIns="47771" rIns="95543" bIns="47771"/>
          <a:lstStyle/>
          <a:p>
            <a:endParaRPr lang="fr-CH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023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43" tIns="47771" rIns="95543" bIns="47771"/>
          <a:lstStyle/>
          <a:p>
            <a:endParaRPr lang="fr-CH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753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43" tIns="47771" rIns="95543" bIns="47771"/>
          <a:lstStyle/>
          <a:p>
            <a:endParaRPr lang="fr-CH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367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75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05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/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A11C36"/>
          </a:solidFill>
          <a:ln w="25400">
            <a:noFill/>
            <a:round/>
            <a:headEnd type="arrow" w="lg" len="sm"/>
            <a:tailEnd type="none" w="lg" len="sm"/>
          </a:ln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9" descr="Curve_element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L_Swisslife" descr="Logo2012_Swisslife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295275"/>
            <a:ext cx="10795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2" name="L_SLAM" descr="Logo2012_SLAM_color" hidden="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295275"/>
            <a:ext cx="9334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395288" y="4222750"/>
            <a:ext cx="7773987" cy="863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 smtClean="0"/>
              <a:t>Titelmasterformat durch Klicken bearbeiten</a:t>
            </a:r>
            <a:endParaRPr lang="de-CH" noProof="0" dirty="0" smtClean="0"/>
          </a:p>
        </p:txBody>
      </p:sp>
      <p:sp>
        <p:nvSpPr>
          <p:cNvPr id="30739" name="SLTitleMasterSubTitl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5288" y="5375275"/>
            <a:ext cx="7773987" cy="10795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 smtClean="0"/>
              <a:t>Formatvorlage des Untertitelmasters durch Klicken bearbeiten</a:t>
            </a:r>
            <a:endParaRPr lang="fr-CH" noProof="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_Swisslife" descr="Logo2012_Swisslife_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295275"/>
            <a:ext cx="10795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6548438"/>
            <a:ext cx="9140825" cy="0"/>
          </a:xfrm>
          <a:prstGeom prst="line">
            <a:avLst/>
          </a:prstGeom>
          <a:noFill/>
          <a:ln w="10795">
            <a:solidFill>
              <a:srgbClr val="A11C3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pitchFamily="-111" charset="0"/>
              <a:cs typeface="Arial" pitchFamily="-111" charset="0"/>
            </a:endParaRPr>
          </a:p>
        </p:txBody>
      </p:sp>
      <p:pic>
        <p:nvPicPr>
          <p:cNvPr id="6" name="L_SLAM" descr="Logo2012_SLAM_color" hidden="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295275"/>
            <a:ext cx="9334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61938"/>
            <a:ext cx="7772400" cy="863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372100"/>
            <a:ext cx="7772400" cy="1081088"/>
          </a:xfrm>
        </p:spPr>
        <p:txBody>
          <a:bodyPr/>
          <a:lstStyle>
            <a:lvl1pPr marL="0" indent="0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, Datum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99231F-D39F-410B-9766-1B8350F53600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259515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61938"/>
            <a:ext cx="69135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Titelmasterformat durch Klicken bearbeiten</a:t>
            </a:r>
          </a:p>
        </p:txBody>
      </p:sp>
      <p:sp>
        <p:nvSpPr>
          <p:cNvPr id="235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84313"/>
            <a:ext cx="799306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Textmasterformate durch Klicken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</a:t>
            </a:r>
          </a:p>
          <a:p>
            <a:pPr lvl="4"/>
            <a:r>
              <a:rPr lang="de-CH" smtClean="0"/>
              <a:t>Fünfte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597650"/>
            <a:ext cx="69135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800" b="1"/>
            </a:lvl1pPr>
          </a:lstStyle>
          <a:p>
            <a:r>
              <a:rPr lang="de-CH"/>
              <a:t>, Datum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597650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360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200"/>
              </a:lnSpc>
              <a:defRPr sz="1000" b="1"/>
            </a:lvl1pPr>
          </a:lstStyle>
          <a:p>
            <a:fld id="{21E6631F-2E72-4E26-89E5-6A748FE9A3B1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082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111" charset="0"/>
          <a:ea typeface="Arial" pitchFamily="-111" charset="0"/>
          <a:cs typeface="Arial" pitchFamily="-111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111" charset="0"/>
          <a:ea typeface="Arial" pitchFamily="-111" charset="0"/>
          <a:cs typeface="Arial" pitchFamily="-111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111" charset="0"/>
          <a:ea typeface="Arial" pitchFamily="-111" charset="0"/>
          <a:cs typeface="Arial" pitchFamily="-111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111" charset="0"/>
          <a:ea typeface="Arial" pitchFamily="-111" charset="0"/>
          <a:cs typeface="Arial" pitchFamily="-111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111" charset="0"/>
          <a:ea typeface="Arial" pitchFamily="-111" charset="0"/>
          <a:cs typeface="Arial" pitchFamily="-111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111" charset="0"/>
          <a:ea typeface="Arial" pitchFamily="-111" charset="0"/>
          <a:cs typeface="Arial" pitchFamily="-111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111" charset="0"/>
          <a:ea typeface="Arial" pitchFamily="-111" charset="0"/>
          <a:cs typeface="Arial" pitchFamily="-111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-111" charset="0"/>
          <a:ea typeface="Arial" pitchFamily="-111" charset="0"/>
          <a:cs typeface="Arial" pitchFamily="-111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20000"/>
        </a:spcAft>
        <a:buFont typeface="Wingdings" panose="05000000000000000000" pitchFamily="2" charset="2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rtl="0" eaLnBrk="1" fontAlgn="base" hangingPunct="1">
        <a:spcBef>
          <a:spcPct val="0"/>
        </a:spcBef>
        <a:spcAft>
          <a:spcPct val="20000"/>
        </a:spcAft>
        <a:buClr>
          <a:schemeClr val="tx1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179388" algn="l" rtl="0" eaLnBrk="1" fontAlgn="base" hangingPunct="1">
        <a:spcBef>
          <a:spcPct val="0"/>
        </a:spcBef>
        <a:spcAft>
          <a:spcPct val="20000"/>
        </a:spcAft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82563" algn="l" rtl="0" eaLnBrk="1" fontAlgn="base" hangingPunct="1">
        <a:spcBef>
          <a:spcPct val="0"/>
        </a:spcBef>
        <a:spcAft>
          <a:spcPct val="20000"/>
        </a:spcAft>
        <a:buSzPct val="8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431925" indent="-174625" algn="l" rtl="0" eaLnBrk="1" fontAlgn="base" hangingPunct="1">
        <a:spcBef>
          <a:spcPct val="0"/>
        </a:spcBef>
        <a:spcAft>
          <a:spcPct val="20000"/>
        </a:spcAft>
        <a:buSzPct val="8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771650" indent="-312738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buSzPct val="80000"/>
        <a:buFont typeface="Wingdings" pitchFamily="-111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312738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buSzPct val="80000"/>
        <a:buFont typeface="Wingdings" pitchFamily="-111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7pPr>
      <a:lvl8pPr marL="2686050" indent="-312738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buSzPct val="80000"/>
        <a:buFont typeface="Wingdings" pitchFamily="-111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8pPr>
      <a:lvl9pPr marL="3143250" indent="-312738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buSzPct val="80000"/>
        <a:buFont typeface="Wingdings" pitchFamily="-111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5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notesSlide" Target="../notesSlides/notesSlide6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4222750"/>
            <a:ext cx="8137152" cy="863600"/>
          </a:xfrm>
        </p:spPr>
        <p:txBody>
          <a:bodyPr/>
          <a:lstStyle/>
          <a:p>
            <a:r>
              <a:rPr lang="de-CH" dirty="0" smtClean="0"/>
              <a:t>Die Immobilie mit Swiss Life </a:t>
            </a:r>
            <a:r>
              <a:rPr lang="de-CH" dirty="0" err="1" smtClean="0"/>
              <a:t>Immopulse</a:t>
            </a:r>
            <a:r>
              <a:rPr lang="de-CH" dirty="0" smtClean="0"/>
              <a:t> verkaufen</a:t>
            </a:r>
            <a:endParaRPr lang="de-CH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de-CH" sz="1800" dirty="0" smtClean="0"/>
              <a:t>Informationsanlass </a:t>
            </a:r>
            <a:r>
              <a:rPr lang="de-CH" sz="1800" dirty="0"/>
              <a:t>der Generalagentur </a:t>
            </a:r>
            <a:r>
              <a:rPr lang="de-CH" sz="1800" dirty="0" smtClean="0"/>
              <a:t>Bern-Ost</a:t>
            </a:r>
            <a:endParaRPr lang="de-CH" sz="1800" dirty="0"/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de-CH" sz="1800" dirty="0" smtClean="0"/>
              <a:t>Münchenbuchsee </a:t>
            </a:r>
            <a:r>
              <a:rPr lang="de-CH" sz="1800" dirty="0" smtClean="0"/>
              <a:t>17.04.2018</a:t>
            </a:r>
            <a:endParaRPr lang="de-CH" sz="1800" dirty="0"/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6" y="295662"/>
            <a:ext cx="1440000" cy="1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6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CH" sz="800" smtClean="0"/>
              <a:t>Swiss Life Immopulse</a:t>
            </a:r>
          </a:p>
        </p:txBody>
      </p:sp>
      <p:sp>
        <p:nvSpPr>
          <p:cNvPr id="49155" name="Foliennummernplatzhalt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D77EAB-A537-462F-ACDE-56F7968CA034}" type="slidenum">
              <a:rPr lang="de-CH" sz="1000" smtClean="0"/>
              <a:pPr/>
              <a:t>10</a:t>
            </a:fld>
            <a:endParaRPr lang="de-CH" sz="1000" smtClean="0"/>
          </a:p>
        </p:txBody>
      </p:sp>
      <p:sp>
        <p:nvSpPr>
          <p:cNvPr id="49156" name="Rectangle 2"/>
          <p:cNvSpPr txBox="1">
            <a:spLocks noChangeArrowheads="1"/>
          </p:cNvSpPr>
          <p:nvPr/>
        </p:nvSpPr>
        <p:spPr bwMode="auto">
          <a:xfrm>
            <a:off x="395288" y="280186"/>
            <a:ext cx="70564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6700" indent="-2667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7675" indent="-180975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00125" indent="-284163">
              <a:lnSpc>
                <a:spcPts val="3000"/>
              </a:lnSpc>
              <a:buSzPct val="80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14450" indent="-312738">
              <a:lnSpc>
                <a:spcPts val="3000"/>
              </a:lnSpc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1650" indent="-31273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31273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86050" indent="-31273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143250" indent="-31273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50000"/>
              </a:spcBef>
              <a:buFontTx/>
              <a:buNone/>
            </a:pPr>
            <a:r>
              <a:rPr lang="de-CH" sz="2400" dirty="0"/>
              <a:t>Wir finden den Käufer für </a:t>
            </a:r>
            <a:r>
              <a:rPr lang="de-CH" sz="2400" dirty="0" smtClean="0"/>
              <a:t>eine Immobilie</a:t>
            </a:r>
            <a:endParaRPr lang="de-CH" sz="2400" dirty="0"/>
          </a:p>
        </p:txBody>
      </p:sp>
      <p:sp>
        <p:nvSpPr>
          <p:cNvPr id="49157" name="Rectangle 3"/>
          <p:cNvSpPr txBox="1">
            <a:spLocks noChangeArrowheads="1"/>
          </p:cNvSpPr>
          <p:nvPr/>
        </p:nvSpPr>
        <p:spPr bwMode="auto">
          <a:xfrm>
            <a:off x="395288" y="1484313"/>
            <a:ext cx="849788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tabLst>
                <a:tab pos="4492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6700" indent="-2667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7675" indent="-180975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00125" indent="-284163">
              <a:lnSpc>
                <a:spcPts val="3000"/>
              </a:lnSpc>
              <a:buSzPct val="80000"/>
              <a:buFont typeface="Wingdings" panose="05000000000000000000" pitchFamily="2" charset="2"/>
              <a:buChar char="§"/>
              <a:tabLst>
                <a:tab pos="4492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14450" indent="-312738">
              <a:lnSpc>
                <a:spcPts val="3000"/>
              </a:lnSpc>
              <a:buSzPct val="80000"/>
              <a:buFont typeface="Wingdings" panose="05000000000000000000" pitchFamily="2" charset="2"/>
              <a:buChar char="§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1650" indent="-31273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31273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86050" indent="-31273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143250" indent="-31273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tabLst>
                <a:tab pos="4492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CH" sz="1800" b="0" dirty="0">
                <a:sym typeface="Wingdings" panose="05000000000000000000" pitchFamily="2" charset="2"/>
              </a:rPr>
              <a:t>Die </a:t>
            </a:r>
            <a:r>
              <a:rPr lang="de-CH" sz="1800" dirty="0">
                <a:sym typeface="Wingdings" panose="05000000000000000000" pitchFamily="2" charset="2"/>
              </a:rPr>
              <a:t>Objektvermarktung</a:t>
            </a:r>
            <a:r>
              <a:rPr lang="de-CH" sz="1800" b="0" dirty="0">
                <a:sym typeface="Wingdings" panose="05000000000000000000" pitchFamily="2" charset="2"/>
              </a:rPr>
              <a:t> erfolgt in 5 Schritten: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e-CH" sz="1800" b="0" dirty="0">
                <a:sym typeface="Wingdings" panose="05000000000000000000" pitchFamily="2" charset="2"/>
              </a:rPr>
              <a:t>1.	Verkaufsobjekt positionieren</a:t>
            </a:r>
            <a:endParaRPr lang="de-CH" sz="1800" b="0" dirty="0"/>
          </a:p>
          <a:p>
            <a:pPr>
              <a:spcBef>
                <a:spcPct val="50000"/>
              </a:spcBef>
              <a:buFontTx/>
              <a:buNone/>
            </a:pPr>
            <a:r>
              <a:rPr lang="de-CH" sz="1800" b="0" dirty="0">
                <a:sym typeface="Wingdings" panose="05000000000000000000" pitchFamily="2" charset="2"/>
              </a:rPr>
              <a:t>2.	Attraktivität des Verkaufsobjektes steigern</a:t>
            </a:r>
            <a:endParaRPr lang="de-CH" sz="1800" b="0" dirty="0"/>
          </a:p>
          <a:p>
            <a:pPr>
              <a:spcBef>
                <a:spcPct val="50000"/>
              </a:spcBef>
              <a:buFontTx/>
              <a:buNone/>
            </a:pPr>
            <a:r>
              <a:rPr lang="de-CH" sz="1800" b="0" dirty="0">
                <a:sym typeface="Wingdings" panose="05000000000000000000" pitchFamily="2" charset="2"/>
              </a:rPr>
              <a:t>3.</a:t>
            </a:r>
            <a:r>
              <a:rPr lang="de-CH" sz="1800" b="0" dirty="0"/>
              <a:t>	Zielgruppen in Bezug auf mögliche Käufer bestimmen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e-CH" sz="1800" b="0" dirty="0">
                <a:sym typeface="Wingdings" panose="05000000000000000000" pitchFamily="2" charset="2"/>
              </a:rPr>
              <a:t>4.</a:t>
            </a:r>
            <a:r>
              <a:rPr lang="de-CH" sz="1800" b="0" dirty="0"/>
              <a:t>	Auswahl zielgerichteter Vermarktungsmassnahmen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de-CH" sz="1800" b="0" dirty="0">
                <a:sym typeface="Wingdings" panose="05000000000000000000" pitchFamily="2" charset="2"/>
              </a:rPr>
              <a:t>5.</a:t>
            </a:r>
            <a:r>
              <a:rPr lang="de-CH" sz="1800" b="0" dirty="0"/>
              <a:t>	Werbeplan einsetzen</a:t>
            </a:r>
          </a:p>
        </p:txBody>
      </p:sp>
      <p:grpSp>
        <p:nvGrpSpPr>
          <p:cNvPr id="49158" name="Group 9"/>
          <p:cNvGrpSpPr>
            <a:grpSpLocks/>
          </p:cNvGrpSpPr>
          <p:nvPr/>
        </p:nvGrpSpPr>
        <p:grpSpPr bwMode="auto">
          <a:xfrm>
            <a:off x="0" y="0"/>
            <a:ext cx="4932363" cy="360363"/>
            <a:chOff x="0" y="0"/>
            <a:chExt cx="2811" cy="227"/>
          </a:xfrm>
        </p:grpSpPr>
        <p:sp>
          <p:nvSpPr>
            <p:cNvPr id="49161" name="Text Box 10"/>
            <p:cNvSpPr txBox="1">
              <a:spLocks noChangeArrowheads="1"/>
            </p:cNvSpPr>
            <p:nvPr/>
          </p:nvSpPr>
          <p:spPr bwMode="auto">
            <a:xfrm>
              <a:off x="0" y="0"/>
              <a:ext cx="2403" cy="18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18000" rIns="36000" bIns="0"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447675" indent="-180975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000125" indent="-284163">
                <a:lnSpc>
                  <a:spcPts val="3000"/>
                </a:lnSpc>
                <a:buSzPct val="80000"/>
                <a:buFont typeface="Wingdings" panose="05000000000000000000" pitchFamily="2" charset="2"/>
                <a:buChar char="§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314450" indent="-312738">
                <a:lnSpc>
                  <a:spcPts val="3000"/>
                </a:lnSpc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771650" indent="-312738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228850" indent="-312738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86050" indent="-312738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143250" indent="-312738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2000"/>
                </a:lnSpc>
                <a:spcBef>
                  <a:spcPct val="0"/>
                </a:spcBef>
                <a:buFontTx/>
                <a:buNone/>
              </a:pPr>
              <a:r>
                <a:rPr lang="de-CH" sz="1600" dirty="0"/>
                <a:t> </a:t>
              </a:r>
              <a:r>
                <a:rPr lang="de-CH" sz="1600" dirty="0" smtClean="0"/>
                <a:t>3  </a:t>
              </a:r>
              <a:r>
                <a:rPr lang="de-CH" sz="1600" dirty="0"/>
                <a:t>Wie verkauft Swiss Life </a:t>
              </a:r>
              <a:r>
                <a:rPr lang="de-CH" sz="1600" dirty="0" err="1"/>
                <a:t>Immopulse</a:t>
              </a:r>
              <a:r>
                <a:rPr lang="de-CH" sz="1600" dirty="0"/>
                <a:t>?</a:t>
              </a:r>
            </a:p>
          </p:txBody>
        </p:sp>
        <p:sp>
          <p:nvSpPr>
            <p:cNvPr id="49162" name="Freeform 11"/>
            <p:cNvSpPr>
              <a:spLocks/>
            </p:cNvSpPr>
            <p:nvPr/>
          </p:nvSpPr>
          <p:spPr bwMode="auto">
            <a:xfrm>
              <a:off x="2176" y="0"/>
              <a:ext cx="635" cy="227"/>
            </a:xfrm>
            <a:custGeom>
              <a:avLst/>
              <a:gdLst>
                <a:gd name="T0" fmla="*/ 0 w 635"/>
                <a:gd name="T1" fmla="*/ 227 h 227"/>
                <a:gd name="T2" fmla="*/ 227 w 635"/>
                <a:gd name="T3" fmla="*/ 0 h 227"/>
                <a:gd name="T4" fmla="*/ 635 w 635"/>
                <a:gd name="T5" fmla="*/ 0 h 227"/>
                <a:gd name="T6" fmla="*/ 635 w 635"/>
                <a:gd name="T7" fmla="*/ 227 h 227"/>
                <a:gd name="T8" fmla="*/ 0 w 635"/>
                <a:gd name="T9" fmla="*/ 227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5"/>
                <a:gd name="T16" fmla="*/ 0 h 227"/>
                <a:gd name="T17" fmla="*/ 635 w 635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5" h="227">
                  <a:moveTo>
                    <a:pt x="0" y="227"/>
                  </a:moveTo>
                  <a:lnTo>
                    <a:pt x="227" y="0"/>
                  </a:lnTo>
                  <a:lnTo>
                    <a:pt x="635" y="0"/>
                  </a:lnTo>
                  <a:lnTo>
                    <a:pt x="635" y="227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pic>
        <p:nvPicPr>
          <p:cNvPr id="4915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08" y="4175920"/>
            <a:ext cx="2773362" cy="195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60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1"/>
          <a:stretch/>
        </p:blipFill>
        <p:spPr bwMode="auto">
          <a:xfrm>
            <a:off x="3470573" y="4149081"/>
            <a:ext cx="254158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94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C4B300"/>
          </a:solidFill>
          <a:ln w="25400">
            <a:noFill/>
            <a:round/>
            <a:headEnd type="arrow" w="lg" len="sm"/>
            <a:tailEnd type="none" w="lg" len="sm"/>
          </a:ln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Curve_element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CH" dirty="0" smtClean="0"/>
              <a:t>Gerne beantworten wir Ihre Fragen</a:t>
            </a:r>
          </a:p>
        </p:txBody>
      </p:sp>
      <p:sp>
        <p:nvSpPr>
          <p:cNvPr id="532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3952528"/>
            <a:ext cx="8497887" cy="2140768"/>
          </a:xfrm>
        </p:spPr>
        <p:txBody>
          <a:bodyPr anchor="b" anchorCtr="0"/>
          <a:lstStyle/>
          <a:p>
            <a:pPr marL="0" indent="0" eaLnBrk="1" hangingPunct="1">
              <a:spcBef>
                <a:spcPct val="0"/>
              </a:spcBef>
              <a:spcAft>
                <a:spcPct val="20000"/>
              </a:spcAft>
              <a:buFontTx/>
              <a:buNone/>
              <a:tabLst>
                <a:tab pos="361950" algn="l"/>
              </a:tabLst>
            </a:pPr>
            <a:r>
              <a:rPr lang="de-CH" sz="1800" b="0" dirty="0" smtClean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Stina Kistler-Hegg</a:t>
            </a:r>
          </a:p>
          <a:p>
            <a:pPr marL="0" indent="0" eaLnBrk="1" hangingPunct="1">
              <a:spcBef>
                <a:spcPct val="0"/>
              </a:spcBef>
              <a:spcAft>
                <a:spcPct val="20000"/>
              </a:spcAft>
              <a:buFontTx/>
              <a:buNone/>
              <a:tabLst>
                <a:tab pos="361950" algn="l"/>
              </a:tabLst>
            </a:pPr>
            <a:r>
              <a:rPr lang="de-CH" sz="1800" b="0" i="1" dirty="0" err="1" smtClean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Eidg</a:t>
            </a:r>
            <a:r>
              <a:rPr lang="de-CH" sz="1800" b="0" i="1" dirty="0" smtClean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. </a:t>
            </a:r>
            <a:r>
              <a:rPr lang="de-CH" sz="1800" b="0" i="1" dirty="0" err="1" smtClean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dipl.</a:t>
            </a:r>
            <a:r>
              <a:rPr lang="de-CH" sz="1800" b="0" i="1" dirty="0" smtClean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 Immobilien-Treuhänderin</a:t>
            </a:r>
          </a:p>
          <a:p>
            <a:pPr marL="0" indent="0" eaLnBrk="1" hangingPunct="1">
              <a:spcBef>
                <a:spcPct val="0"/>
              </a:spcBef>
              <a:spcAft>
                <a:spcPct val="20000"/>
              </a:spcAft>
              <a:buFontTx/>
              <a:buNone/>
              <a:tabLst>
                <a:tab pos="361950" algn="l"/>
              </a:tabLst>
            </a:pPr>
            <a:r>
              <a:rPr lang="de-CH" sz="1800" b="0" i="1" dirty="0" smtClean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Immobilienberaterin</a:t>
            </a:r>
            <a:r>
              <a:rPr lang="de-CH" sz="1800" b="0" dirty="0" smtClean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/>
            </a:r>
            <a:br>
              <a:rPr lang="de-CH" sz="1800" b="0" dirty="0" smtClean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</a:br>
            <a:r>
              <a:rPr lang="de-CH" sz="1800" b="0" dirty="0" smtClean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031 329 88 90</a:t>
            </a:r>
          </a:p>
          <a:p>
            <a:pPr marL="0" indent="0" eaLnBrk="1" hangingPunct="1">
              <a:spcBef>
                <a:spcPct val="0"/>
              </a:spcBef>
              <a:spcAft>
                <a:spcPct val="20000"/>
              </a:spcAft>
              <a:buFontTx/>
              <a:buNone/>
              <a:tabLst>
                <a:tab pos="361950" algn="l"/>
              </a:tabLst>
            </a:pPr>
            <a:r>
              <a:rPr lang="de-CH" sz="1800" b="0" dirty="0" smtClean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079 447 18 44</a:t>
            </a:r>
            <a:r>
              <a:rPr lang="de-CH" sz="1800" b="0" smtClean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/>
            </a:r>
            <a:br>
              <a:rPr lang="de-CH" sz="1800" b="0" smtClean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</a:br>
            <a:r>
              <a:rPr lang="de-CH" sz="1800" b="0" smtClean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stina.kistler-hegg@swisslife.ch</a:t>
            </a:r>
            <a:endParaRPr lang="de-CH" sz="1800" b="0" dirty="0" smtClean="0">
              <a:solidFill>
                <a:schemeClr val="bg1">
                  <a:lumMod val="95000"/>
                </a:schemeClr>
              </a:solidFill>
              <a:sym typeface="Wingdings" panose="05000000000000000000" pitchFamily="2" charset="2"/>
            </a:endParaRPr>
          </a:p>
        </p:txBody>
      </p:sp>
      <p:pic>
        <p:nvPicPr>
          <p:cNvPr id="11" name="L_Swisslife" descr="Logo2012_Swisslife_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295275"/>
            <a:ext cx="10795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851" y="4188896"/>
            <a:ext cx="1269324" cy="19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D82034"/>
          </a:solidFill>
          <a:ln w="25400">
            <a:noFill/>
            <a:round/>
            <a:headEnd type="arrow" w="lg" len="sm"/>
            <a:tailEnd type="none" w="lg" len="sm"/>
          </a:ln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9" descr="Curve_element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endetext"/>
          <p:cNvSpPr txBox="1">
            <a:spLocks noChangeArrowheads="1"/>
          </p:cNvSpPr>
          <p:nvPr/>
        </p:nvSpPr>
        <p:spPr bwMode="auto">
          <a:xfrm>
            <a:off x="395288" y="5803900"/>
            <a:ext cx="66976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36000" anchor="b"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7675" indent="-180975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00125" indent="-284163">
              <a:lnSpc>
                <a:spcPts val="3000"/>
              </a:lnSpc>
              <a:buSzPct val="80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14450" indent="-312738">
              <a:lnSpc>
                <a:spcPts val="3000"/>
              </a:lnSpc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1650" indent="-31273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31273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86050" indent="-31273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143250" indent="-31273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de-CH" sz="2600">
                <a:solidFill>
                  <a:schemeClr val="bg1"/>
                </a:solidFill>
              </a:rPr>
              <a:t>So fängt Zukunft an.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46075" y="204788"/>
            <a:ext cx="2036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042988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lnSpc>
                <a:spcPts val="3000"/>
              </a:lnSpc>
              <a:buSzPct val="80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lnSpc>
                <a:spcPts val="3000"/>
              </a:lnSpc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sz="1400">
                <a:latin typeface="ITCLegacySans LT Book" panose="02000503060000020003" pitchFamily="2" charset="0"/>
              </a:rPr>
              <a:t>Swiss Life Immopulse</a:t>
            </a:r>
            <a:endParaRPr lang="de-CH" sz="1400">
              <a:latin typeface="ITCLegacySans LT Book" panose="02000503060000020003" pitchFamily="2" charset="0"/>
            </a:endParaRPr>
          </a:p>
        </p:txBody>
      </p:sp>
      <p:pic>
        <p:nvPicPr>
          <p:cNvPr id="7" name="L_Swisslife" descr="Logo2012_Swisslife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295275"/>
            <a:ext cx="10795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60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395536" y="4292823"/>
            <a:ext cx="8353425" cy="2088505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19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800" dirty="0" smtClean="0"/>
              <a:t>Swiss Life </a:t>
            </a:r>
            <a:r>
              <a:rPr lang="en-US" sz="800" dirty="0" err="1" smtClean="0"/>
              <a:t>Immopulse</a:t>
            </a:r>
            <a:endParaRPr lang="de-CH" sz="800" dirty="0" smtClean="0"/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3EE1AC-5BEF-457E-9A83-FF813F0F48DC}" type="slidenum">
              <a:rPr lang="de-CH" sz="1000" smtClean="0"/>
              <a:pPr/>
              <a:t>2</a:t>
            </a:fld>
            <a:endParaRPr lang="de-CH" sz="1000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CH" dirty="0" smtClean="0"/>
              <a:t>Herzlich willkommen!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485354"/>
            <a:ext cx="8497887" cy="575221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20000"/>
              </a:spcAft>
              <a:buFontTx/>
              <a:buNone/>
              <a:tabLst>
                <a:tab pos="361950" algn="l"/>
              </a:tabLst>
            </a:pPr>
            <a:r>
              <a:rPr lang="de-CH" b="0" dirty="0" smtClean="0">
                <a:sym typeface="Wingdings" panose="05000000000000000000" pitchFamily="2" charset="2"/>
              </a:rPr>
              <a:t>Wir freuen uns auf einen interessanten Abend mit Ihnen.</a:t>
            </a:r>
          </a:p>
        </p:txBody>
      </p:sp>
      <p:sp>
        <p:nvSpPr>
          <p:cNvPr id="3" name="Rechteck 2"/>
          <p:cNvSpPr/>
          <p:nvPr/>
        </p:nvSpPr>
        <p:spPr>
          <a:xfrm>
            <a:off x="2915816" y="2558025"/>
            <a:ext cx="5543972" cy="151847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/>
          <a:p>
            <a:pPr>
              <a:lnSpc>
                <a:spcPct val="120000"/>
              </a:lnSpc>
              <a:tabLst>
                <a:tab pos="361950" algn="l"/>
              </a:tabLst>
            </a:pPr>
            <a:endParaRPr lang="de-CH" sz="1800" dirty="0">
              <a:sym typeface="Wingdings" panose="05000000000000000000" pitchFamily="2" charset="2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915816" y="4779574"/>
            <a:ext cx="5543972" cy="151847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/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de-CH" sz="1800" dirty="0" smtClean="0">
                <a:sym typeface="Wingdings" panose="05000000000000000000" pitchFamily="2" charset="2"/>
              </a:rPr>
              <a:t>Stina Kistler-Hegg </a:t>
            </a:r>
            <a:r>
              <a:rPr lang="de-CH" sz="1800" dirty="0" err="1" smtClean="0">
                <a:sym typeface="Wingdings" panose="05000000000000000000" pitchFamily="2" charset="2"/>
              </a:rPr>
              <a:t>eidg</a:t>
            </a:r>
            <a:r>
              <a:rPr lang="de-CH" sz="1800" dirty="0" smtClean="0">
                <a:sym typeface="Wingdings" panose="05000000000000000000" pitchFamily="2" charset="2"/>
              </a:rPr>
              <a:t>. </a:t>
            </a:r>
            <a:r>
              <a:rPr lang="de-CH" sz="1800" dirty="0" err="1" smtClean="0">
                <a:sym typeface="Wingdings" panose="05000000000000000000" pitchFamily="2" charset="2"/>
              </a:rPr>
              <a:t>dipl.</a:t>
            </a:r>
            <a:r>
              <a:rPr lang="de-CH" sz="1800" dirty="0">
                <a:sym typeface="Wingdings" panose="05000000000000000000" pitchFamily="2" charset="2"/>
              </a:rPr>
              <a:t> </a:t>
            </a:r>
            <a:r>
              <a:rPr lang="de-CH" sz="1800" dirty="0" smtClean="0">
                <a:sym typeface="Wingdings" panose="05000000000000000000" pitchFamily="2" charset="2"/>
              </a:rPr>
              <a:t>Immobilien-Treuhänderin</a:t>
            </a:r>
            <a:endParaRPr lang="de-CH" sz="1800" dirty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tabLst>
                <a:tab pos="361950" algn="l"/>
              </a:tabLst>
            </a:pPr>
            <a:r>
              <a:rPr lang="de-CH" sz="1800" dirty="0" smtClean="0">
                <a:sym typeface="Wingdings" panose="05000000000000000000" pitchFamily="2" charset="2"/>
              </a:rPr>
              <a:t>Immobilienberaterin Bern-Ost</a:t>
            </a:r>
            <a:endParaRPr lang="de-CH" sz="1800" dirty="0">
              <a:sym typeface="Wingdings" panose="05000000000000000000" pitchFamily="2" charset="2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93650"/>
            <a:ext cx="1269324" cy="19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8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CH" sz="800" smtClean="0"/>
              <a:t>Swiss Life Immopulse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91B425-51D6-4E17-B4E9-FA09F9C09B14}" type="slidenum">
              <a:rPr lang="de-CH" sz="1000" smtClean="0"/>
              <a:pPr/>
              <a:t>3</a:t>
            </a:fld>
            <a:endParaRPr lang="de-CH" sz="1000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CH" dirty="0" smtClean="0"/>
              <a:t>Programm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484313"/>
            <a:ext cx="8497887" cy="4752975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600"/>
              </a:spcAft>
              <a:buFontTx/>
              <a:buNone/>
              <a:tabLst>
                <a:tab pos="533400" algn="l"/>
                <a:tab pos="536575" algn="l"/>
              </a:tabLst>
            </a:pPr>
            <a:r>
              <a:rPr lang="de-CH" b="0" dirty="0" smtClean="0"/>
              <a:t>1	Ihr Partner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FontTx/>
              <a:buNone/>
              <a:tabLst>
                <a:tab pos="533400" algn="l"/>
                <a:tab pos="536575" algn="l"/>
              </a:tabLst>
            </a:pPr>
            <a:r>
              <a:rPr lang="de-CH" b="0" dirty="0" smtClean="0"/>
              <a:t>2	Die passende Dienstleistung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FontTx/>
              <a:buNone/>
              <a:tabLst>
                <a:tab pos="533400" algn="l"/>
                <a:tab pos="536575" algn="l"/>
              </a:tabLst>
            </a:pPr>
            <a:r>
              <a:rPr lang="de-CH" b="0" dirty="0" smtClean="0"/>
              <a:t>3	Der Weg zum Erfolg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96" y="295662"/>
            <a:ext cx="1440000" cy="157562"/>
          </a:xfrm>
          <a:prstGeom prst="rect">
            <a:avLst/>
          </a:prstGeom>
        </p:spPr>
      </p:pic>
      <p:pic>
        <p:nvPicPr>
          <p:cNvPr id="7" name="Picture 3" descr="Bildschirmfoto 2012-06-13 um 17.23.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1" r="1962" b="6261"/>
          <a:stretch>
            <a:fillRect/>
          </a:stretch>
        </p:blipFill>
        <p:spPr bwMode="auto">
          <a:xfrm>
            <a:off x="0" y="2852936"/>
            <a:ext cx="9144000" cy="369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62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5328591" y="1556792"/>
            <a:ext cx="3636021" cy="437505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29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CH" sz="800" smtClean="0"/>
              <a:t>Swiss Life Immopulse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CH" sz="2400" dirty="0" smtClean="0"/>
              <a:t>Bei Swiss Life sind die Immobilien</a:t>
            </a:r>
            <a:br>
              <a:rPr lang="de-CH" sz="2400" dirty="0" smtClean="0"/>
            </a:br>
            <a:r>
              <a:rPr lang="de-CH" sz="2400" dirty="0" smtClean="0"/>
              <a:t>in die Vorsorge eingebettet</a:t>
            </a:r>
          </a:p>
        </p:txBody>
      </p:sp>
      <p:sp>
        <p:nvSpPr>
          <p:cNvPr id="12292" name="Foliennummernplatzhalt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CCD43C-BF56-4D7A-A5C7-7FBA96E29580}" type="slidenum">
              <a:rPr lang="de-CH" sz="1000" smtClean="0"/>
              <a:pPr/>
              <a:t>4</a:t>
            </a:fld>
            <a:endParaRPr lang="de-CH" sz="1000" smtClean="0"/>
          </a:p>
        </p:txBody>
      </p:sp>
      <p:grpSp>
        <p:nvGrpSpPr>
          <p:cNvPr id="12293" name="Group 9"/>
          <p:cNvGrpSpPr>
            <a:grpSpLocks/>
          </p:cNvGrpSpPr>
          <p:nvPr/>
        </p:nvGrpSpPr>
        <p:grpSpPr bwMode="auto">
          <a:xfrm>
            <a:off x="0" y="0"/>
            <a:ext cx="4462463" cy="360363"/>
            <a:chOff x="0" y="0"/>
            <a:chExt cx="2811" cy="227"/>
          </a:xfrm>
        </p:grpSpPr>
        <p:sp>
          <p:nvSpPr>
            <p:cNvPr id="12296" name="Text Box 10"/>
            <p:cNvSpPr txBox="1">
              <a:spLocks noChangeArrowheads="1"/>
            </p:cNvSpPr>
            <p:nvPr/>
          </p:nvSpPr>
          <p:spPr bwMode="auto">
            <a:xfrm>
              <a:off x="0" y="0"/>
              <a:ext cx="2403" cy="18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18000" rIns="36000" bIns="0"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447675" indent="-180975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000125" indent="-284163">
                <a:lnSpc>
                  <a:spcPts val="3000"/>
                </a:lnSpc>
                <a:buSzPct val="80000"/>
                <a:buFont typeface="Wingdings" panose="05000000000000000000" pitchFamily="2" charset="2"/>
                <a:buChar char="§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314450" indent="-312738">
                <a:lnSpc>
                  <a:spcPts val="3000"/>
                </a:lnSpc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771650" indent="-312738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228850" indent="-312738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86050" indent="-312738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143250" indent="-312738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2000"/>
                </a:lnSpc>
                <a:spcBef>
                  <a:spcPct val="0"/>
                </a:spcBef>
                <a:buFontTx/>
                <a:buNone/>
              </a:pPr>
              <a:r>
                <a:rPr lang="de-CH" sz="1600" dirty="0"/>
                <a:t> 1  Wer ist Swiss Life </a:t>
              </a:r>
              <a:r>
                <a:rPr lang="de-CH" sz="1600" dirty="0" err="1"/>
                <a:t>Immopulse</a:t>
              </a:r>
              <a:r>
                <a:rPr lang="de-CH" sz="1600" dirty="0"/>
                <a:t>?</a:t>
              </a:r>
            </a:p>
          </p:txBody>
        </p:sp>
        <p:sp>
          <p:nvSpPr>
            <p:cNvPr id="12297" name="Freeform 11"/>
            <p:cNvSpPr>
              <a:spLocks/>
            </p:cNvSpPr>
            <p:nvPr/>
          </p:nvSpPr>
          <p:spPr bwMode="auto">
            <a:xfrm>
              <a:off x="2176" y="0"/>
              <a:ext cx="635" cy="227"/>
            </a:xfrm>
            <a:custGeom>
              <a:avLst/>
              <a:gdLst>
                <a:gd name="T0" fmla="*/ 0 w 635"/>
                <a:gd name="T1" fmla="*/ 227 h 227"/>
                <a:gd name="T2" fmla="*/ 227 w 635"/>
                <a:gd name="T3" fmla="*/ 0 h 227"/>
                <a:gd name="T4" fmla="*/ 635 w 635"/>
                <a:gd name="T5" fmla="*/ 0 h 227"/>
                <a:gd name="T6" fmla="*/ 635 w 635"/>
                <a:gd name="T7" fmla="*/ 227 h 227"/>
                <a:gd name="T8" fmla="*/ 0 w 635"/>
                <a:gd name="T9" fmla="*/ 227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5"/>
                <a:gd name="T16" fmla="*/ 0 h 227"/>
                <a:gd name="T17" fmla="*/ 635 w 635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5" h="227">
                  <a:moveTo>
                    <a:pt x="0" y="227"/>
                  </a:moveTo>
                  <a:lnTo>
                    <a:pt x="227" y="0"/>
                  </a:lnTo>
                  <a:lnTo>
                    <a:pt x="635" y="0"/>
                  </a:lnTo>
                  <a:lnTo>
                    <a:pt x="635" y="227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5436096" y="1684525"/>
            <a:ext cx="3384376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6511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6700" indent="-2667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2651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7675" indent="-180975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00125" indent="-284163">
              <a:lnSpc>
                <a:spcPts val="3000"/>
              </a:lnSpc>
              <a:buSzPct val="80000"/>
              <a:buFont typeface="Wingdings" panose="05000000000000000000" pitchFamily="2" charset="2"/>
              <a:buChar char="§"/>
              <a:tabLst>
                <a:tab pos="26511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14450" indent="-312738">
              <a:lnSpc>
                <a:spcPts val="3000"/>
              </a:lnSpc>
              <a:buSzPct val="80000"/>
              <a:buFont typeface="Wingdings" panose="05000000000000000000" pitchFamily="2" charset="2"/>
              <a:buChar char="§"/>
              <a:tabLst>
                <a:tab pos="2651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1650" indent="-31273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tabLst>
                <a:tab pos="2651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31273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tabLst>
                <a:tab pos="2651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86050" indent="-31273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tabLst>
                <a:tab pos="2651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143250" indent="-31273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tabLst>
                <a:tab pos="26511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80975" indent="-180975" eaLnBrk="1" hangingPunct="1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180975" algn="l"/>
              </a:tabLst>
            </a:pPr>
            <a:r>
              <a:rPr lang="de-CH" sz="1600" dirty="0">
                <a:solidFill>
                  <a:schemeClr val="folHlink"/>
                </a:solidFill>
                <a:sym typeface="Wingdings" panose="05000000000000000000" pitchFamily="2" charset="2"/>
              </a:rPr>
              <a:t>Swiss Life </a:t>
            </a:r>
            <a:r>
              <a:rPr lang="de-CH" sz="1600" dirty="0" err="1" smtClean="0">
                <a:solidFill>
                  <a:schemeClr val="folHlink"/>
                </a:solidFill>
                <a:sym typeface="Wingdings" panose="05000000000000000000" pitchFamily="2" charset="2"/>
              </a:rPr>
              <a:t>Immopulse</a:t>
            </a:r>
            <a:r>
              <a:rPr lang="de-CH" sz="1600" dirty="0" smtClean="0">
                <a:solidFill>
                  <a:schemeClr val="folHlink"/>
                </a:solidFill>
                <a:sym typeface="Wingdings" panose="05000000000000000000" pitchFamily="2" charset="2"/>
              </a:rPr>
              <a:t> </a:t>
            </a:r>
            <a:r>
              <a:rPr lang="de-CH" sz="1600" b="0" dirty="0" smtClean="0">
                <a:sym typeface="Wingdings" panose="05000000000000000000" pitchFamily="2" charset="2"/>
              </a:rPr>
              <a:t>Ihr Partner</a:t>
            </a:r>
          </a:p>
          <a:p>
            <a:pPr marL="180975" indent="-180975" eaLnBrk="1" hangingPunct="1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180975" algn="l"/>
              </a:tabLst>
            </a:pPr>
            <a:r>
              <a:rPr lang="de-CH" sz="1600" b="0" dirty="0">
                <a:sym typeface="Wingdings" panose="05000000000000000000" pitchFamily="2" charset="2"/>
              </a:rPr>
              <a:t>f</a:t>
            </a:r>
            <a:r>
              <a:rPr lang="de-CH" sz="1600" b="0" dirty="0" smtClean="0">
                <a:sym typeface="Wingdings" panose="05000000000000000000" pitchFamily="2" charset="2"/>
              </a:rPr>
              <a:t>ür ganzheitliche Immobilienthemen</a:t>
            </a:r>
            <a:endParaRPr lang="de-CH" sz="1600" b="0" dirty="0">
              <a:sym typeface="Wingdings" panose="05000000000000000000" pitchFamily="2" charset="2"/>
            </a:endParaRPr>
          </a:p>
          <a:p>
            <a:pPr marL="180975" indent="-180975" eaLnBrk="1" hangingPunct="1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180975" algn="l"/>
              </a:tabLst>
            </a:pPr>
            <a:endParaRPr lang="de-CH" sz="800" b="0" dirty="0">
              <a:sym typeface="Wingdings" panose="05000000000000000000" pitchFamily="2" charset="2"/>
            </a:endParaRPr>
          </a:p>
          <a:p>
            <a:pPr marL="180975" indent="-180975" eaLnBrk="1" hangingPunct="1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180975" algn="l"/>
              </a:tabLst>
            </a:pPr>
            <a:r>
              <a:rPr lang="de-CH" sz="1400" b="0" dirty="0" smtClean="0">
                <a:sym typeface="Wingdings" panose="05000000000000000000" pitchFamily="2" charset="2"/>
              </a:rPr>
              <a:t></a:t>
            </a:r>
            <a:r>
              <a:rPr lang="de-CH" sz="1400" b="0" dirty="0">
                <a:sym typeface="Wingdings" panose="05000000000000000000" pitchFamily="2" charset="2"/>
              </a:rPr>
              <a:t>	</a:t>
            </a:r>
            <a:r>
              <a:rPr lang="de-CH" sz="1400" dirty="0"/>
              <a:t>Optimal wohnen</a:t>
            </a:r>
            <a:r>
              <a:rPr lang="de-CH" sz="1400" b="0" dirty="0"/>
              <a:t/>
            </a:r>
            <a:br>
              <a:rPr lang="de-CH" sz="1400" b="0" dirty="0"/>
            </a:br>
            <a:r>
              <a:rPr lang="de-CH" sz="1200" b="0" dirty="0" smtClean="0"/>
              <a:t>Mit </a:t>
            </a:r>
            <a:r>
              <a:rPr lang="de-CH" sz="1200" b="0" dirty="0"/>
              <a:t>der Zeit ändern sich die Ansprüche 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r>
              <a:rPr lang="de-CH" sz="1200" b="0" dirty="0" smtClean="0"/>
              <a:t>ans Wohnen</a:t>
            </a:r>
            <a:r>
              <a:rPr lang="de-CH" sz="1200" b="0" dirty="0"/>
              <a:t>.</a:t>
            </a:r>
          </a:p>
          <a:p>
            <a:pPr marL="180975" indent="-180975" eaLnBrk="1" hangingPunct="1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180975" algn="l"/>
              </a:tabLst>
            </a:pPr>
            <a:r>
              <a:rPr lang="de-CH" sz="1200" b="0" dirty="0"/>
              <a:t>	Swiss Life </a:t>
            </a:r>
            <a:r>
              <a:rPr lang="de-CH" sz="1200" b="0" dirty="0" err="1"/>
              <a:t>Immopulse</a:t>
            </a:r>
            <a:r>
              <a:rPr lang="de-CH" sz="1200" b="0" dirty="0"/>
              <a:t> unterstützt Sie, 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r>
              <a:rPr lang="de-CH" sz="1200" b="0" dirty="0" smtClean="0"/>
              <a:t>die Wohnsituation </a:t>
            </a:r>
            <a:r>
              <a:rPr lang="de-CH" sz="1200" b="0" dirty="0"/>
              <a:t>auf Ihre </a:t>
            </a:r>
            <a:r>
              <a:rPr lang="de-CH" sz="1200" b="0" dirty="0" smtClean="0"/>
              <a:t>Lebensbedürfnisse auszurichten</a:t>
            </a:r>
            <a:r>
              <a:rPr lang="de-CH" sz="1200" b="0" dirty="0"/>
              <a:t>.</a:t>
            </a:r>
          </a:p>
          <a:p>
            <a:pPr marL="180975" indent="-180975" eaLnBrk="1" hangingPunct="1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180975" algn="l"/>
              </a:tabLst>
            </a:pPr>
            <a:endParaRPr lang="de-CH" sz="800" b="0" dirty="0" smtClean="0">
              <a:sym typeface="Wingdings" panose="05000000000000000000" pitchFamily="2" charset="2"/>
            </a:endParaRPr>
          </a:p>
          <a:p>
            <a:pPr marL="180975" indent="-180975" eaLnBrk="1" hangingPunct="1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180975" algn="l"/>
              </a:tabLst>
            </a:pPr>
            <a:r>
              <a:rPr lang="de-CH" sz="1400" b="0" dirty="0" smtClean="0">
                <a:sym typeface="Wingdings" panose="05000000000000000000" pitchFamily="2" charset="2"/>
              </a:rPr>
              <a:t></a:t>
            </a:r>
            <a:r>
              <a:rPr lang="de-CH" sz="1400" b="0" dirty="0">
                <a:sym typeface="Wingdings" panose="05000000000000000000" pitchFamily="2" charset="2"/>
              </a:rPr>
              <a:t>	</a:t>
            </a:r>
            <a:r>
              <a:rPr lang="de-CH" sz="1400" dirty="0"/>
              <a:t>Vorsorge erleben</a:t>
            </a:r>
            <a:r>
              <a:rPr lang="de-CH" sz="1400" b="0" dirty="0"/>
              <a:t/>
            </a:r>
            <a:br>
              <a:rPr lang="de-CH" sz="1400" b="0" dirty="0"/>
            </a:br>
            <a:r>
              <a:rPr lang="de-CH" sz="1200" b="0" dirty="0" smtClean="0"/>
              <a:t>Wohneigentum </a:t>
            </a:r>
            <a:r>
              <a:rPr lang="de-CH" sz="1200" b="0" dirty="0"/>
              <a:t>ist ein wesentlicher 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r>
              <a:rPr lang="de-CH" sz="1200" b="0" dirty="0" smtClean="0"/>
              <a:t>Bestandteil </a:t>
            </a:r>
            <a:r>
              <a:rPr lang="de-CH" sz="1200" b="0" dirty="0"/>
              <a:t>der Vorsorge.</a:t>
            </a:r>
          </a:p>
          <a:p>
            <a:pPr marL="180975" indent="-180975" eaLnBrk="1" hangingPunct="1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180975" algn="l"/>
              </a:tabLst>
            </a:pPr>
            <a:r>
              <a:rPr lang="de-CH" sz="1200" b="0" dirty="0"/>
              <a:t>	Swiss Life hilft Ihnen, eine finanziell </a:t>
            </a:r>
            <a:r>
              <a:rPr lang="de-CH" sz="1200" b="0" dirty="0" smtClean="0"/>
              <a:t/>
            </a:r>
            <a:br>
              <a:rPr lang="de-CH" sz="1200" b="0" dirty="0" smtClean="0"/>
            </a:br>
            <a:r>
              <a:rPr lang="de-CH" sz="1200" b="0" dirty="0" smtClean="0"/>
              <a:t>sichere Zukunft </a:t>
            </a:r>
            <a:r>
              <a:rPr lang="de-CH" sz="1200" b="0" dirty="0"/>
              <a:t>zu gestalten.</a:t>
            </a:r>
          </a:p>
          <a:p>
            <a:pPr marL="180975" indent="-180975" eaLnBrk="1" hangingPunct="1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180975" algn="l"/>
              </a:tabLst>
            </a:pPr>
            <a:endParaRPr lang="de-CH" sz="800" b="0" dirty="0" smtClean="0">
              <a:sym typeface="Wingdings" panose="05000000000000000000" pitchFamily="2" charset="2"/>
            </a:endParaRPr>
          </a:p>
          <a:p>
            <a:pPr marL="180975" indent="-180975" eaLnBrk="1" hangingPunct="1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180975" algn="l"/>
              </a:tabLst>
            </a:pPr>
            <a:r>
              <a:rPr lang="de-CH" sz="1400" b="0" dirty="0" smtClean="0">
                <a:sym typeface="Wingdings" panose="05000000000000000000" pitchFamily="2" charset="2"/>
              </a:rPr>
              <a:t></a:t>
            </a:r>
            <a:r>
              <a:rPr lang="de-CH" sz="1400" b="0" dirty="0">
                <a:sym typeface="Wingdings" panose="05000000000000000000" pitchFamily="2" charset="2"/>
              </a:rPr>
              <a:t>	</a:t>
            </a:r>
            <a:r>
              <a:rPr lang="de-CH" sz="1400" dirty="0" smtClean="0">
                <a:sym typeface="Wingdings 2" panose="05020102010507070707" pitchFamily="18" charset="2"/>
              </a:rPr>
              <a:t>Immobilienkompetenz erfahren</a:t>
            </a:r>
            <a:r>
              <a:rPr lang="de-CH" sz="1400" b="0" dirty="0">
                <a:sym typeface="Wingdings 2" panose="05020102010507070707" pitchFamily="18" charset="2"/>
              </a:rPr>
              <a:t/>
            </a:r>
            <a:br>
              <a:rPr lang="de-CH" sz="1400" b="0" dirty="0">
                <a:sym typeface="Wingdings 2" panose="05020102010507070707" pitchFamily="18" charset="2"/>
              </a:rPr>
            </a:br>
            <a:r>
              <a:rPr lang="de-CH" sz="1200" b="0" dirty="0" smtClean="0">
                <a:sym typeface="Wingdings 2" panose="05020102010507070707" pitchFamily="18" charset="2"/>
              </a:rPr>
              <a:t>Verkaufen</a:t>
            </a:r>
            <a:r>
              <a:rPr lang="de-CH" sz="1200" b="0" dirty="0">
                <a:sym typeface="Wingdings 2" panose="05020102010507070707" pitchFamily="18" charset="2"/>
              </a:rPr>
              <a:t>, Kaufen und Umbauen von </a:t>
            </a:r>
            <a:r>
              <a:rPr lang="de-CH" sz="1200" b="0" dirty="0" smtClean="0">
                <a:sym typeface="Wingdings 2" panose="05020102010507070707" pitchFamily="18" charset="2"/>
              </a:rPr>
              <a:t>Wohneigentum </a:t>
            </a:r>
            <a:r>
              <a:rPr lang="de-CH" sz="1200" b="0" dirty="0">
                <a:sym typeface="Wingdings 2" panose="05020102010507070707" pitchFamily="18" charset="2"/>
              </a:rPr>
              <a:t>ist anspruchsvoll.</a:t>
            </a:r>
          </a:p>
          <a:p>
            <a:pPr marL="180975" indent="-180975" eaLnBrk="1" hangingPunct="1">
              <a:spcBef>
                <a:spcPct val="0"/>
              </a:spcBef>
              <a:spcAft>
                <a:spcPts val="0"/>
              </a:spcAft>
              <a:buFontTx/>
              <a:buNone/>
              <a:tabLst>
                <a:tab pos="180975" algn="l"/>
              </a:tabLst>
            </a:pPr>
            <a:r>
              <a:rPr lang="de-CH" sz="1200" b="0" dirty="0">
                <a:sym typeface="Wingdings 2" panose="05020102010507070707" pitchFamily="18" charset="2"/>
              </a:rPr>
              <a:t>	Die ganzheitlichen Lösungen unserer </a:t>
            </a:r>
            <a:r>
              <a:rPr lang="de-CH" sz="1200" b="0" dirty="0" smtClean="0">
                <a:sym typeface="Wingdings 2" panose="05020102010507070707" pitchFamily="18" charset="2"/>
              </a:rPr>
              <a:t>Immobilienexperten </a:t>
            </a:r>
            <a:r>
              <a:rPr lang="de-CH" sz="1200" b="0" dirty="0">
                <a:sym typeface="Wingdings 2" panose="05020102010507070707" pitchFamily="18" charset="2"/>
              </a:rPr>
              <a:t>führen Sie zum Ziel </a:t>
            </a:r>
            <a:r>
              <a:rPr lang="de-CH" sz="1200" b="0" dirty="0" smtClean="0">
                <a:sym typeface="Wingdings 2" panose="05020102010507070707" pitchFamily="18" charset="2"/>
              </a:rPr>
              <a:t/>
            </a:r>
            <a:br>
              <a:rPr lang="de-CH" sz="1200" b="0" dirty="0" smtClean="0">
                <a:sym typeface="Wingdings 2" panose="05020102010507070707" pitchFamily="18" charset="2"/>
              </a:rPr>
            </a:br>
            <a:r>
              <a:rPr lang="de-CH" sz="1200" b="0" dirty="0" smtClean="0">
                <a:sym typeface="Wingdings 2" panose="05020102010507070707" pitchFamily="18" charset="2"/>
              </a:rPr>
              <a:t>und schützen </a:t>
            </a:r>
            <a:r>
              <a:rPr lang="de-CH" sz="1200" b="0" dirty="0">
                <a:sym typeface="Wingdings 2" panose="05020102010507070707" pitchFamily="18" charset="2"/>
              </a:rPr>
              <a:t>Sie vor Risiken.</a:t>
            </a:r>
            <a:endParaRPr lang="de-CH" sz="1200" b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22301"/>
            <a:ext cx="4568000" cy="465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7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55588"/>
            <a:ext cx="6913562" cy="863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CH" sz="2400" dirty="0"/>
              <a:t>E</a:t>
            </a:r>
            <a:r>
              <a:rPr lang="de-CH" sz="2400" dirty="0" smtClean="0"/>
              <a:t>ine Immobilie </a:t>
            </a:r>
            <a:r>
              <a:rPr lang="de-CH" sz="2400" dirty="0" smtClean="0">
                <a:solidFill>
                  <a:srgbClr val="C00000"/>
                </a:solidFill>
              </a:rPr>
              <a:t>verkaufen</a:t>
            </a:r>
          </a:p>
        </p:txBody>
      </p:sp>
      <p:grpSp>
        <p:nvGrpSpPr>
          <p:cNvPr id="45061" name="Group 9"/>
          <p:cNvGrpSpPr>
            <a:grpSpLocks/>
          </p:cNvGrpSpPr>
          <p:nvPr/>
        </p:nvGrpSpPr>
        <p:grpSpPr bwMode="auto">
          <a:xfrm>
            <a:off x="0" y="0"/>
            <a:ext cx="7164288" cy="360363"/>
            <a:chOff x="0" y="0"/>
            <a:chExt cx="2811" cy="227"/>
          </a:xfrm>
        </p:grpSpPr>
        <p:sp>
          <p:nvSpPr>
            <p:cNvPr id="45063" name="Text Box 10"/>
            <p:cNvSpPr txBox="1">
              <a:spLocks noChangeArrowheads="1"/>
            </p:cNvSpPr>
            <p:nvPr/>
          </p:nvSpPr>
          <p:spPr bwMode="auto">
            <a:xfrm>
              <a:off x="0" y="0"/>
              <a:ext cx="2403" cy="18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18000" rIns="36000" bIns="0"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447675" indent="-180975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000125" indent="-284163">
                <a:lnSpc>
                  <a:spcPts val="3000"/>
                </a:lnSpc>
                <a:buSzPct val="80000"/>
                <a:buFont typeface="Wingdings" panose="05000000000000000000" pitchFamily="2" charset="2"/>
                <a:buChar char="§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314450" indent="-312738">
                <a:lnSpc>
                  <a:spcPts val="3000"/>
                </a:lnSpc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771650" indent="-312738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228850" indent="-312738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86050" indent="-312738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143250" indent="-312738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CH" sz="1600" dirty="0">
                  <a:latin typeface="+mj-lt"/>
                </a:rPr>
                <a:t> </a:t>
              </a:r>
              <a:r>
                <a:rPr lang="de-CH" sz="1600" dirty="0" smtClean="0">
                  <a:latin typeface="+mj-lt"/>
                </a:rPr>
                <a:t>2  Welche Dienstleistungen bietet </a:t>
              </a:r>
              <a:r>
                <a:rPr lang="de-CH" sz="1600" dirty="0">
                  <a:latin typeface="+mj-lt"/>
                </a:rPr>
                <a:t>Swiss Life </a:t>
              </a:r>
              <a:r>
                <a:rPr lang="de-CH" sz="1600" dirty="0" err="1">
                  <a:latin typeface="+mj-lt"/>
                </a:rPr>
                <a:t>Immopulse</a:t>
              </a:r>
              <a:r>
                <a:rPr lang="de-CH" sz="1600" dirty="0">
                  <a:latin typeface="+mj-lt"/>
                </a:rPr>
                <a:t>?</a:t>
              </a:r>
            </a:p>
          </p:txBody>
        </p:sp>
        <p:sp>
          <p:nvSpPr>
            <p:cNvPr id="45064" name="Freeform 11"/>
            <p:cNvSpPr>
              <a:spLocks/>
            </p:cNvSpPr>
            <p:nvPr/>
          </p:nvSpPr>
          <p:spPr bwMode="auto">
            <a:xfrm>
              <a:off x="2176" y="0"/>
              <a:ext cx="635" cy="227"/>
            </a:xfrm>
            <a:custGeom>
              <a:avLst/>
              <a:gdLst>
                <a:gd name="T0" fmla="*/ 0 w 635"/>
                <a:gd name="T1" fmla="*/ 227 h 227"/>
                <a:gd name="T2" fmla="*/ 227 w 635"/>
                <a:gd name="T3" fmla="*/ 0 h 227"/>
                <a:gd name="T4" fmla="*/ 635 w 635"/>
                <a:gd name="T5" fmla="*/ 0 h 227"/>
                <a:gd name="T6" fmla="*/ 635 w 635"/>
                <a:gd name="T7" fmla="*/ 227 h 227"/>
                <a:gd name="T8" fmla="*/ 0 w 635"/>
                <a:gd name="T9" fmla="*/ 227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5"/>
                <a:gd name="T16" fmla="*/ 0 h 227"/>
                <a:gd name="T17" fmla="*/ 635 w 635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5" h="227">
                  <a:moveTo>
                    <a:pt x="0" y="227"/>
                  </a:moveTo>
                  <a:lnTo>
                    <a:pt x="227" y="0"/>
                  </a:lnTo>
                  <a:lnTo>
                    <a:pt x="635" y="0"/>
                  </a:lnTo>
                  <a:lnTo>
                    <a:pt x="635" y="227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 b="1">
                <a:latin typeface="+mj-lt"/>
              </a:endParaRPr>
            </a:p>
          </p:txBody>
        </p:sp>
      </p:grpSp>
      <p:sp>
        <p:nvSpPr>
          <p:cNvPr id="9" name="Rechteck 8"/>
          <p:cNvSpPr/>
          <p:nvPr/>
        </p:nvSpPr>
        <p:spPr>
          <a:xfrm>
            <a:off x="395289" y="1844824"/>
            <a:ext cx="8497886" cy="2520280"/>
          </a:xfrm>
          <a:prstGeom prst="rect">
            <a:avLst/>
          </a:prstGeom>
          <a:solidFill>
            <a:srgbClr val="D2D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CH" sz="1400" dirty="0"/>
          </a:p>
        </p:txBody>
      </p:sp>
      <p:sp>
        <p:nvSpPr>
          <p:cNvPr id="83" name="Rectangle 13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5881" y="2348880"/>
            <a:ext cx="1944000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r>
              <a:rPr lang="de-CH" sz="1200" b="1" dirty="0" err="1" smtClean="0">
                <a:solidFill>
                  <a:srgbClr val="000000"/>
                </a:solidFill>
                <a:latin typeface="+mn-lt"/>
              </a:rPr>
              <a:t>Sorglospaket</a:t>
            </a:r>
            <a:endParaRPr lang="de-CH" sz="1200" b="1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546099" y="3068880"/>
            <a:ext cx="1943781" cy="144000"/>
            <a:chOff x="546099" y="3999261"/>
            <a:chExt cx="1954095" cy="144000"/>
          </a:xfrm>
        </p:grpSpPr>
        <p:sp>
          <p:nvSpPr>
            <p:cNvPr id="74" name="Rectangle 13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034487" y="3999261"/>
              <a:ext cx="488533" cy="144000"/>
            </a:xfrm>
            <a:prstGeom prst="rect">
              <a:avLst/>
            </a:prstGeom>
            <a:solidFill>
              <a:srgbClr val="DE8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 sz="14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5" name="Rectangle 13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011661" y="3999261"/>
              <a:ext cx="488533" cy="144000"/>
            </a:xfrm>
            <a:prstGeom prst="rect">
              <a:avLst/>
            </a:prstGeom>
            <a:solidFill>
              <a:srgbClr val="6D1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 sz="14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8" name="Rectangle 12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523020" y="3999261"/>
              <a:ext cx="488533" cy="144000"/>
            </a:xfrm>
            <a:prstGeom prst="rect">
              <a:avLst/>
            </a:prstGeom>
            <a:solidFill>
              <a:srgbClr val="A774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 sz="14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9" name="Rectangle 12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46099" y="3999261"/>
              <a:ext cx="488533" cy="144000"/>
            </a:xfrm>
            <a:prstGeom prst="rect">
              <a:avLst/>
            </a:prstGeom>
            <a:solidFill>
              <a:srgbClr val="EBB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 sz="1400" b="1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87" name="Rectangle 13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27784" y="2343061"/>
            <a:ext cx="1944000" cy="864000"/>
          </a:xfrm>
          <a:prstGeom prst="rect">
            <a:avLst/>
          </a:prstGeom>
          <a:solidFill>
            <a:srgbClr val="EBB480"/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r>
              <a:rPr lang="de-CH" sz="1200" b="1" dirty="0" smtClean="0">
                <a:solidFill>
                  <a:schemeClr val="bg1"/>
                </a:solidFill>
              </a:rPr>
              <a:t>Objektaufnahme</a:t>
            </a:r>
            <a:br>
              <a:rPr lang="de-CH" sz="1200" b="1" dirty="0" smtClean="0">
                <a:solidFill>
                  <a:schemeClr val="bg1"/>
                </a:solidFill>
              </a:rPr>
            </a:br>
            <a:r>
              <a:rPr lang="de-CH" sz="1200" b="1" dirty="0" smtClean="0">
                <a:solidFill>
                  <a:schemeClr val="bg1"/>
                </a:solidFill>
              </a:rPr>
              <a:t>und </a:t>
            </a:r>
            <a:r>
              <a:rPr lang="de-CH" sz="1200" b="1" dirty="0">
                <a:solidFill>
                  <a:schemeClr val="bg1"/>
                </a:solidFill>
              </a:rPr>
              <a:t>-bewertung</a:t>
            </a:r>
          </a:p>
        </p:txBody>
      </p:sp>
      <p:sp>
        <p:nvSpPr>
          <p:cNvPr id="88" name="Rectangle 13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27784" y="3351173"/>
            <a:ext cx="1944000" cy="864000"/>
          </a:xfrm>
          <a:prstGeom prst="rect">
            <a:avLst/>
          </a:prstGeom>
          <a:solidFill>
            <a:srgbClr val="DE822B"/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r>
              <a:rPr lang="de-CH" sz="1200" b="1" dirty="0" smtClean="0">
                <a:solidFill>
                  <a:schemeClr val="bg1"/>
                </a:solidFill>
              </a:rPr>
              <a:t>Objektdokumentation</a:t>
            </a:r>
            <a:br>
              <a:rPr lang="de-CH" sz="1200" b="1" dirty="0" smtClean="0">
                <a:solidFill>
                  <a:schemeClr val="bg1"/>
                </a:solidFill>
              </a:rPr>
            </a:br>
            <a:r>
              <a:rPr lang="de-CH" sz="1200" b="1" dirty="0" smtClean="0">
                <a:solidFill>
                  <a:schemeClr val="bg1"/>
                </a:solidFill>
              </a:rPr>
              <a:t>und </a:t>
            </a:r>
            <a:r>
              <a:rPr lang="de-CH" sz="1200" b="1" dirty="0">
                <a:solidFill>
                  <a:schemeClr val="bg1"/>
                </a:solidFill>
              </a:rPr>
              <a:t>-vermarktung</a:t>
            </a:r>
          </a:p>
        </p:txBody>
      </p:sp>
      <p:sp>
        <p:nvSpPr>
          <p:cNvPr id="89" name="Rectangle 13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16016" y="2343061"/>
            <a:ext cx="1944000" cy="864000"/>
          </a:xfrm>
          <a:prstGeom prst="rect">
            <a:avLst/>
          </a:prstGeom>
          <a:solidFill>
            <a:srgbClr val="A774AC"/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r>
              <a:rPr lang="de-CH" sz="1200" b="1" dirty="0" smtClean="0">
                <a:solidFill>
                  <a:schemeClr val="bg1"/>
                </a:solidFill>
              </a:rPr>
              <a:t>Objektpräsentation</a:t>
            </a:r>
            <a:br>
              <a:rPr lang="de-CH" sz="1200" b="1" dirty="0" smtClean="0">
                <a:solidFill>
                  <a:schemeClr val="bg1"/>
                </a:solidFill>
              </a:rPr>
            </a:br>
            <a:r>
              <a:rPr lang="de-CH" sz="1200" b="1" dirty="0" smtClean="0">
                <a:solidFill>
                  <a:schemeClr val="bg1"/>
                </a:solidFill>
              </a:rPr>
              <a:t>und Verhandlungen</a:t>
            </a:r>
            <a:endParaRPr lang="de-CH" sz="1200" b="1" dirty="0">
              <a:solidFill>
                <a:schemeClr val="bg1"/>
              </a:solidFill>
            </a:endParaRPr>
          </a:p>
        </p:txBody>
      </p:sp>
      <p:sp>
        <p:nvSpPr>
          <p:cNvPr id="90" name="Rectangle 13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16016" y="3351173"/>
            <a:ext cx="1944000" cy="864000"/>
          </a:xfrm>
          <a:prstGeom prst="rect">
            <a:avLst/>
          </a:prstGeom>
          <a:solidFill>
            <a:srgbClr val="6D1874"/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r>
              <a:rPr lang="de-CH" sz="1200" b="1" dirty="0">
                <a:solidFill>
                  <a:schemeClr val="bg1"/>
                </a:solidFill>
              </a:rPr>
              <a:t>Rechtlicher </a:t>
            </a:r>
            <a:r>
              <a:rPr lang="de-CH" sz="1200" b="1" dirty="0" smtClean="0">
                <a:solidFill>
                  <a:schemeClr val="bg1"/>
                </a:solidFill>
              </a:rPr>
              <a:t>und</a:t>
            </a:r>
            <a:br>
              <a:rPr lang="de-CH" sz="1200" b="1" dirty="0" smtClean="0">
                <a:solidFill>
                  <a:schemeClr val="bg1"/>
                </a:solidFill>
              </a:rPr>
            </a:br>
            <a:r>
              <a:rPr lang="de-CH" sz="1200" b="1" dirty="0" smtClean="0">
                <a:solidFill>
                  <a:schemeClr val="bg1"/>
                </a:solidFill>
              </a:rPr>
              <a:t>finanzieller </a:t>
            </a:r>
            <a:r>
              <a:rPr lang="de-CH" sz="1200" b="1" dirty="0">
                <a:solidFill>
                  <a:schemeClr val="bg1"/>
                </a:solidFill>
              </a:rPr>
              <a:t>Abschluss</a:t>
            </a:r>
          </a:p>
        </p:txBody>
      </p:sp>
      <p:sp>
        <p:nvSpPr>
          <p:cNvPr id="91" name="Rectangle 13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04248" y="2343061"/>
            <a:ext cx="1944000" cy="864000"/>
          </a:xfrm>
          <a:prstGeom prst="rect">
            <a:avLst/>
          </a:prstGeom>
          <a:solidFill>
            <a:srgbClr val="A11C36"/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r>
              <a:rPr lang="de-CH" sz="1200" b="1" dirty="0" smtClean="0">
                <a:solidFill>
                  <a:schemeClr val="bg1"/>
                </a:solidFill>
              </a:rPr>
              <a:t>Verkaufspreis-</a:t>
            </a:r>
            <a:br>
              <a:rPr lang="de-CH" sz="1200" b="1" dirty="0" smtClean="0">
                <a:solidFill>
                  <a:schemeClr val="bg1"/>
                </a:solidFill>
              </a:rPr>
            </a:br>
            <a:r>
              <a:rPr lang="de-CH" sz="1200" b="1" dirty="0" err="1" smtClean="0">
                <a:solidFill>
                  <a:schemeClr val="bg1"/>
                </a:solidFill>
              </a:rPr>
              <a:t>schätzung</a:t>
            </a:r>
            <a:r>
              <a:rPr lang="de-CH" sz="1200" b="1" dirty="0" smtClean="0">
                <a:solidFill>
                  <a:schemeClr val="bg1"/>
                </a:solidFill>
              </a:rPr>
              <a:t/>
            </a:r>
            <a:br>
              <a:rPr lang="de-CH" sz="1200" b="1" dirty="0" smtClean="0">
                <a:solidFill>
                  <a:schemeClr val="bg1"/>
                </a:solidFill>
              </a:rPr>
            </a:br>
            <a:r>
              <a:rPr lang="de-CH" sz="1200" b="1" dirty="0" smtClean="0">
                <a:solidFill>
                  <a:schemeClr val="bg1"/>
                </a:solidFill>
              </a:rPr>
              <a:t>(</a:t>
            </a:r>
            <a:r>
              <a:rPr lang="de-CH" sz="1200" b="1" dirty="0">
                <a:solidFill>
                  <a:schemeClr val="bg1"/>
                </a:solidFill>
              </a:rPr>
              <a:t>Bewertung)</a:t>
            </a:r>
          </a:p>
        </p:txBody>
      </p:sp>
      <p:sp>
        <p:nvSpPr>
          <p:cNvPr id="92" name="Rectangle 13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04248" y="3351173"/>
            <a:ext cx="1944000" cy="864000"/>
          </a:xfrm>
          <a:prstGeom prst="rect">
            <a:avLst/>
          </a:prstGeom>
          <a:solidFill>
            <a:srgbClr val="A11C36"/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r>
              <a:rPr lang="de-CH" sz="1200" b="1" dirty="0" smtClean="0">
                <a:solidFill>
                  <a:schemeClr val="bg1"/>
                </a:solidFill>
              </a:rPr>
              <a:t>Finanzcheck</a:t>
            </a:r>
            <a:endParaRPr lang="de-CH" sz="1200" b="1" dirty="0">
              <a:solidFill>
                <a:schemeClr val="bg1"/>
              </a:solidFill>
            </a:endParaRPr>
          </a:p>
        </p:txBody>
      </p:sp>
      <p:sp>
        <p:nvSpPr>
          <p:cNvPr id="93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8459788" y="6597650"/>
            <a:ext cx="504825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C9B61AA-19E1-4020-81F8-6E21F50B7160}" type="slidenum">
              <a:rPr lang="de-CH" sz="1000" smtClean="0"/>
              <a:pPr/>
              <a:t>5</a:t>
            </a:fld>
            <a:endParaRPr lang="de-CH" sz="1000" smtClean="0"/>
          </a:p>
        </p:txBody>
      </p:sp>
      <p:sp>
        <p:nvSpPr>
          <p:cNvPr id="4" name="Rechteck 3"/>
          <p:cNvSpPr/>
          <p:nvPr/>
        </p:nvSpPr>
        <p:spPr>
          <a:xfrm>
            <a:off x="557148" y="1958643"/>
            <a:ext cx="1583639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de-CH" sz="1600" b="1" dirty="0" smtClean="0">
                <a:solidFill>
                  <a:srgbClr val="000000"/>
                </a:solidFill>
                <a:latin typeface="+mj-lt"/>
              </a:rPr>
              <a:t>Verkaufsmandat</a:t>
            </a:r>
            <a:endParaRPr lang="de-CH" sz="16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627784" y="1958643"/>
            <a:ext cx="1742465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de-CH" sz="1600" b="1" dirty="0" smtClean="0">
                <a:solidFill>
                  <a:srgbClr val="000000"/>
                </a:solidFill>
                <a:latin typeface="+mj-lt"/>
              </a:rPr>
              <a:t>Beratungsmodule</a:t>
            </a:r>
            <a:endParaRPr lang="de-CH" sz="16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804248" y="1958643"/>
            <a:ext cx="1048364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de-CH" sz="1600" b="1" dirty="0" smtClean="0">
                <a:solidFill>
                  <a:srgbClr val="000000"/>
                </a:solidFill>
                <a:latin typeface="+mn-lt"/>
              </a:rPr>
              <a:t>Expertisen</a:t>
            </a:r>
            <a:endParaRPr lang="de-CH" sz="1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95288" y="6597650"/>
            <a:ext cx="6913562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CH" sz="800" dirty="0" smtClean="0"/>
              <a:t>Swiss Life </a:t>
            </a:r>
            <a:r>
              <a:rPr lang="de-CH" sz="800" dirty="0" err="1" smtClean="0"/>
              <a:t>Immopulse</a:t>
            </a:r>
            <a:endParaRPr lang="de-CH" sz="800" dirty="0" smtClean="0"/>
          </a:p>
        </p:txBody>
      </p:sp>
    </p:spTree>
    <p:extLst>
      <p:ext uri="{BB962C8B-B14F-4D97-AF65-F5344CB8AC3E}">
        <p14:creationId xmlns:p14="http://schemas.microsoft.com/office/powerpoint/2010/main" val="333359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55588"/>
            <a:ext cx="6913562" cy="863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CH" sz="2400" dirty="0" smtClean="0"/>
              <a:t>Eine Immobilie </a:t>
            </a:r>
            <a:r>
              <a:rPr lang="de-CH" sz="2400" dirty="0" smtClean="0">
                <a:solidFill>
                  <a:srgbClr val="C00000"/>
                </a:solidFill>
              </a:rPr>
              <a:t>kaufen</a:t>
            </a:r>
          </a:p>
        </p:txBody>
      </p:sp>
      <p:grpSp>
        <p:nvGrpSpPr>
          <p:cNvPr id="45061" name="Group 9"/>
          <p:cNvGrpSpPr>
            <a:grpSpLocks/>
          </p:cNvGrpSpPr>
          <p:nvPr/>
        </p:nvGrpSpPr>
        <p:grpSpPr bwMode="auto">
          <a:xfrm>
            <a:off x="0" y="0"/>
            <a:ext cx="7164288" cy="360363"/>
            <a:chOff x="0" y="0"/>
            <a:chExt cx="2811" cy="227"/>
          </a:xfrm>
        </p:grpSpPr>
        <p:sp>
          <p:nvSpPr>
            <p:cNvPr id="45063" name="Text Box 10"/>
            <p:cNvSpPr txBox="1">
              <a:spLocks noChangeArrowheads="1"/>
            </p:cNvSpPr>
            <p:nvPr/>
          </p:nvSpPr>
          <p:spPr bwMode="auto">
            <a:xfrm>
              <a:off x="0" y="0"/>
              <a:ext cx="2403" cy="18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18000" rIns="36000" bIns="0"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447675" indent="-180975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000125" indent="-284163">
                <a:lnSpc>
                  <a:spcPts val="3000"/>
                </a:lnSpc>
                <a:buSzPct val="80000"/>
                <a:buFont typeface="Wingdings" panose="05000000000000000000" pitchFamily="2" charset="2"/>
                <a:buChar char="§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314450" indent="-312738">
                <a:lnSpc>
                  <a:spcPts val="3000"/>
                </a:lnSpc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771650" indent="-312738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228850" indent="-312738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86050" indent="-312738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143250" indent="-312738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CH" sz="1600" dirty="0">
                  <a:latin typeface="+mj-lt"/>
                </a:rPr>
                <a:t> </a:t>
              </a:r>
              <a:r>
                <a:rPr lang="de-CH" sz="1600" dirty="0" smtClean="0">
                  <a:latin typeface="+mj-lt"/>
                </a:rPr>
                <a:t>2  Welche Dienstleistungen bietet </a:t>
              </a:r>
              <a:r>
                <a:rPr lang="de-CH" sz="1600" dirty="0">
                  <a:latin typeface="+mj-lt"/>
                </a:rPr>
                <a:t>Swiss Life </a:t>
              </a:r>
              <a:r>
                <a:rPr lang="de-CH" sz="1600" dirty="0" err="1">
                  <a:latin typeface="+mj-lt"/>
                </a:rPr>
                <a:t>Immopulse</a:t>
              </a:r>
              <a:r>
                <a:rPr lang="de-CH" sz="1600" dirty="0">
                  <a:latin typeface="+mj-lt"/>
                </a:rPr>
                <a:t>?</a:t>
              </a:r>
            </a:p>
          </p:txBody>
        </p:sp>
        <p:sp>
          <p:nvSpPr>
            <p:cNvPr id="45064" name="Freeform 11"/>
            <p:cNvSpPr>
              <a:spLocks/>
            </p:cNvSpPr>
            <p:nvPr/>
          </p:nvSpPr>
          <p:spPr bwMode="auto">
            <a:xfrm>
              <a:off x="2176" y="0"/>
              <a:ext cx="635" cy="227"/>
            </a:xfrm>
            <a:custGeom>
              <a:avLst/>
              <a:gdLst>
                <a:gd name="T0" fmla="*/ 0 w 635"/>
                <a:gd name="T1" fmla="*/ 227 h 227"/>
                <a:gd name="T2" fmla="*/ 227 w 635"/>
                <a:gd name="T3" fmla="*/ 0 h 227"/>
                <a:gd name="T4" fmla="*/ 635 w 635"/>
                <a:gd name="T5" fmla="*/ 0 h 227"/>
                <a:gd name="T6" fmla="*/ 635 w 635"/>
                <a:gd name="T7" fmla="*/ 227 h 227"/>
                <a:gd name="T8" fmla="*/ 0 w 635"/>
                <a:gd name="T9" fmla="*/ 227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5"/>
                <a:gd name="T16" fmla="*/ 0 h 227"/>
                <a:gd name="T17" fmla="*/ 635 w 635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5" h="227">
                  <a:moveTo>
                    <a:pt x="0" y="227"/>
                  </a:moveTo>
                  <a:lnTo>
                    <a:pt x="227" y="0"/>
                  </a:lnTo>
                  <a:lnTo>
                    <a:pt x="635" y="0"/>
                  </a:lnTo>
                  <a:lnTo>
                    <a:pt x="635" y="227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 b="1">
                <a:latin typeface="+mj-lt"/>
              </a:endParaRPr>
            </a:p>
          </p:txBody>
        </p:sp>
      </p:grpSp>
      <p:sp>
        <p:nvSpPr>
          <p:cNvPr id="93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8459788" y="6597650"/>
            <a:ext cx="504825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C9B61AA-19E1-4020-81F8-6E21F50B7160}" type="slidenum">
              <a:rPr lang="de-CH" sz="1000" smtClean="0"/>
              <a:pPr/>
              <a:t>6</a:t>
            </a:fld>
            <a:endParaRPr lang="de-CH" sz="1000" smtClean="0"/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95288" y="6597650"/>
            <a:ext cx="6913562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CH" sz="800" dirty="0" smtClean="0"/>
              <a:t>Swiss Life </a:t>
            </a:r>
            <a:r>
              <a:rPr lang="de-CH" sz="800" dirty="0" err="1" smtClean="0"/>
              <a:t>Immopulse</a:t>
            </a:r>
            <a:endParaRPr lang="de-CH" sz="800" dirty="0" smtClean="0"/>
          </a:p>
        </p:txBody>
      </p:sp>
      <p:sp>
        <p:nvSpPr>
          <p:cNvPr id="24" name="Rechteck 23"/>
          <p:cNvSpPr/>
          <p:nvPr/>
        </p:nvSpPr>
        <p:spPr>
          <a:xfrm>
            <a:off x="395289" y="1844824"/>
            <a:ext cx="6408736" cy="3528392"/>
          </a:xfrm>
          <a:prstGeom prst="rect">
            <a:avLst/>
          </a:prstGeom>
          <a:solidFill>
            <a:srgbClr val="D2D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CH" sz="1400" dirty="0"/>
          </a:p>
        </p:txBody>
      </p:sp>
      <p:sp>
        <p:nvSpPr>
          <p:cNvPr id="26" name="Rectangle 13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5881" y="2348880"/>
            <a:ext cx="1937887" cy="792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r>
              <a:rPr lang="de-CH" sz="1200" b="1" dirty="0" err="1" smtClean="0">
                <a:solidFill>
                  <a:srgbClr val="000000"/>
                </a:solidFill>
                <a:latin typeface="+mn-lt"/>
              </a:rPr>
              <a:t>Sorglospaket</a:t>
            </a:r>
            <a:endParaRPr lang="de-CH" sz="12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7" name="Rectangle 13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27784" y="2343061"/>
            <a:ext cx="1944000" cy="864000"/>
          </a:xfrm>
          <a:prstGeom prst="rect">
            <a:avLst/>
          </a:prstGeom>
          <a:solidFill>
            <a:srgbClr val="EBB480"/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r>
              <a:rPr lang="de-CH" sz="1200" b="1" dirty="0" smtClean="0">
                <a:solidFill>
                  <a:schemeClr val="bg1"/>
                </a:solidFill>
              </a:rPr>
              <a:t>Objektdefinition</a:t>
            </a:r>
            <a:endParaRPr lang="de-CH" sz="1200" b="1" dirty="0">
              <a:solidFill>
                <a:schemeClr val="bg1"/>
              </a:solidFill>
            </a:endParaRPr>
          </a:p>
        </p:txBody>
      </p:sp>
      <p:sp>
        <p:nvSpPr>
          <p:cNvPr id="28" name="Rectangle 13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27784" y="3351173"/>
            <a:ext cx="1944000" cy="864000"/>
          </a:xfrm>
          <a:prstGeom prst="rect">
            <a:avLst/>
          </a:prstGeom>
          <a:solidFill>
            <a:srgbClr val="DE822B"/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r>
              <a:rPr lang="de-CH" sz="1200" b="1" dirty="0" smtClean="0">
                <a:solidFill>
                  <a:schemeClr val="bg1"/>
                </a:solidFill>
              </a:rPr>
              <a:t>Objektsuche</a:t>
            </a:r>
            <a:endParaRPr lang="de-CH" sz="1200" b="1" dirty="0">
              <a:solidFill>
                <a:schemeClr val="bg1"/>
              </a:solidFill>
            </a:endParaRPr>
          </a:p>
        </p:txBody>
      </p:sp>
      <p:sp>
        <p:nvSpPr>
          <p:cNvPr id="29" name="Rectangle 13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16016" y="2343061"/>
            <a:ext cx="1944000" cy="864000"/>
          </a:xfrm>
          <a:prstGeom prst="rect">
            <a:avLst/>
          </a:prstGeom>
          <a:solidFill>
            <a:srgbClr val="A774AC"/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r>
              <a:rPr lang="de-CH" sz="1200" b="1" dirty="0" smtClean="0">
                <a:solidFill>
                  <a:schemeClr val="bg1"/>
                </a:solidFill>
              </a:rPr>
              <a:t>Objektbesichtigung</a:t>
            </a:r>
            <a:br>
              <a:rPr lang="de-CH" sz="1200" b="1" dirty="0" smtClean="0">
                <a:solidFill>
                  <a:schemeClr val="bg1"/>
                </a:solidFill>
              </a:rPr>
            </a:br>
            <a:r>
              <a:rPr lang="de-CH" sz="1200" b="1" dirty="0" smtClean="0">
                <a:solidFill>
                  <a:schemeClr val="bg1"/>
                </a:solidFill>
              </a:rPr>
              <a:t>und -prüfung</a:t>
            </a:r>
            <a:endParaRPr lang="de-CH" sz="1200" b="1" dirty="0">
              <a:solidFill>
                <a:schemeClr val="bg1"/>
              </a:solidFill>
            </a:endParaRPr>
          </a:p>
        </p:txBody>
      </p:sp>
      <p:sp>
        <p:nvSpPr>
          <p:cNvPr id="30" name="Rectangle 13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16016" y="3351173"/>
            <a:ext cx="1944000" cy="864000"/>
          </a:xfrm>
          <a:prstGeom prst="rect">
            <a:avLst/>
          </a:prstGeom>
          <a:solidFill>
            <a:srgbClr val="8A4690"/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r>
              <a:rPr lang="de-CH" sz="1200" b="1" dirty="0" smtClean="0">
                <a:solidFill>
                  <a:schemeClr val="bg1"/>
                </a:solidFill>
              </a:rPr>
              <a:t>Verhandlungen</a:t>
            </a:r>
            <a:endParaRPr lang="de-CH" sz="1200" b="1" dirty="0">
              <a:solidFill>
                <a:schemeClr val="bg1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539552" y="1958643"/>
            <a:ext cx="1184620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de-CH" sz="1600" b="1" dirty="0" smtClean="0">
                <a:solidFill>
                  <a:srgbClr val="000000"/>
                </a:solidFill>
                <a:latin typeface="+mj-lt"/>
              </a:rPr>
              <a:t>Kaufmandat</a:t>
            </a:r>
            <a:endParaRPr lang="de-CH" sz="16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2618260" y="1958643"/>
            <a:ext cx="1742465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de-CH" sz="1600" b="1" dirty="0" smtClean="0">
                <a:solidFill>
                  <a:srgbClr val="000000"/>
                </a:solidFill>
                <a:latin typeface="+mj-lt"/>
              </a:rPr>
              <a:t>Beratungsmodule</a:t>
            </a:r>
            <a:endParaRPr lang="de-CH" sz="16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3" name="Rectangle 13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16016" y="4354883"/>
            <a:ext cx="1944000" cy="864000"/>
          </a:xfrm>
          <a:prstGeom prst="rect">
            <a:avLst/>
          </a:prstGeom>
          <a:solidFill>
            <a:srgbClr val="6D1874"/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r>
              <a:rPr lang="de-CH" sz="1200" b="1" dirty="0" smtClean="0">
                <a:solidFill>
                  <a:schemeClr val="bg1"/>
                </a:solidFill>
              </a:rPr>
              <a:t>Kaufabschluss</a:t>
            </a:r>
            <a:endParaRPr lang="de-CH" sz="1200" b="1" dirty="0">
              <a:solidFill>
                <a:schemeClr val="bg1"/>
              </a:solidFill>
            </a:endParaRPr>
          </a:p>
        </p:txBody>
      </p:sp>
      <p:grpSp>
        <p:nvGrpSpPr>
          <p:cNvPr id="34" name="Gruppieren 33"/>
          <p:cNvGrpSpPr/>
          <p:nvPr/>
        </p:nvGrpSpPr>
        <p:grpSpPr>
          <a:xfrm>
            <a:off x="546099" y="3068960"/>
            <a:ext cx="1937669" cy="144000"/>
            <a:chOff x="546099" y="3573032"/>
            <a:chExt cx="1937669" cy="144000"/>
          </a:xfrm>
        </p:grpSpPr>
        <p:sp>
          <p:nvSpPr>
            <p:cNvPr id="35" name="Rectangle 13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87768" y="3573032"/>
              <a:ext cx="396000" cy="144000"/>
            </a:xfrm>
            <a:prstGeom prst="rect">
              <a:avLst/>
            </a:prstGeom>
            <a:solidFill>
              <a:srgbClr val="6D1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 sz="14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6" name="Rectangle 13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691680" y="3573032"/>
              <a:ext cx="396000" cy="144000"/>
            </a:xfrm>
            <a:prstGeom prst="rect">
              <a:avLst/>
            </a:prstGeom>
            <a:solidFill>
              <a:srgbClr val="8A4690"/>
            </a:solidFill>
            <a:ln>
              <a:noFill/>
            </a:ln>
            <a:extLst/>
          </p:spPr>
          <p:txBody>
            <a:bodyPr/>
            <a:lstStyle/>
            <a:p>
              <a:pPr algn="ctr"/>
              <a:endParaRPr lang="de-DE" sz="14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7" name="Rectangle 1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295680" y="3573032"/>
              <a:ext cx="396000" cy="144000"/>
            </a:xfrm>
            <a:prstGeom prst="rect">
              <a:avLst/>
            </a:prstGeom>
            <a:solidFill>
              <a:srgbClr val="A774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 sz="14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8" name="Rectangle 13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935640" y="3573032"/>
              <a:ext cx="396000" cy="144000"/>
            </a:xfrm>
            <a:prstGeom prst="rect">
              <a:avLst/>
            </a:prstGeom>
            <a:solidFill>
              <a:srgbClr val="DE8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 sz="14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9" name="Rectangle 12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46099" y="3573032"/>
              <a:ext cx="396000" cy="144000"/>
            </a:xfrm>
            <a:prstGeom prst="rect">
              <a:avLst/>
            </a:prstGeom>
            <a:solidFill>
              <a:srgbClr val="EBB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de-DE" sz="1400" b="1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58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55588"/>
            <a:ext cx="6913562" cy="863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CH" sz="2400" dirty="0"/>
              <a:t>E</a:t>
            </a:r>
            <a:r>
              <a:rPr lang="de-CH" sz="2400" dirty="0" smtClean="0"/>
              <a:t>ine Immobilie </a:t>
            </a:r>
            <a:r>
              <a:rPr lang="de-CH" sz="2400" dirty="0" smtClean="0">
                <a:solidFill>
                  <a:srgbClr val="C00000"/>
                </a:solidFill>
              </a:rPr>
              <a:t>umbauen</a:t>
            </a:r>
          </a:p>
        </p:txBody>
      </p:sp>
      <p:grpSp>
        <p:nvGrpSpPr>
          <p:cNvPr id="45061" name="Group 9"/>
          <p:cNvGrpSpPr>
            <a:grpSpLocks/>
          </p:cNvGrpSpPr>
          <p:nvPr/>
        </p:nvGrpSpPr>
        <p:grpSpPr bwMode="auto">
          <a:xfrm>
            <a:off x="0" y="0"/>
            <a:ext cx="7164288" cy="360363"/>
            <a:chOff x="0" y="0"/>
            <a:chExt cx="2811" cy="227"/>
          </a:xfrm>
        </p:grpSpPr>
        <p:sp>
          <p:nvSpPr>
            <p:cNvPr id="45063" name="Text Box 10"/>
            <p:cNvSpPr txBox="1">
              <a:spLocks noChangeArrowheads="1"/>
            </p:cNvSpPr>
            <p:nvPr/>
          </p:nvSpPr>
          <p:spPr bwMode="auto">
            <a:xfrm>
              <a:off x="0" y="0"/>
              <a:ext cx="2403" cy="18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18000" rIns="36000" bIns="0"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447675" indent="-180975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000125" indent="-284163">
                <a:lnSpc>
                  <a:spcPts val="3000"/>
                </a:lnSpc>
                <a:buSzPct val="80000"/>
                <a:buFont typeface="Wingdings" panose="05000000000000000000" pitchFamily="2" charset="2"/>
                <a:buChar char="§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314450" indent="-312738">
                <a:lnSpc>
                  <a:spcPts val="3000"/>
                </a:lnSpc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771650" indent="-312738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228850" indent="-312738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86050" indent="-312738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143250" indent="-312738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CH" sz="1600" dirty="0">
                  <a:latin typeface="+mj-lt"/>
                </a:rPr>
                <a:t> </a:t>
              </a:r>
              <a:r>
                <a:rPr lang="de-CH" sz="1600" dirty="0" smtClean="0">
                  <a:latin typeface="+mj-lt"/>
                </a:rPr>
                <a:t>2  Welche Dienstleistungen bietet </a:t>
              </a:r>
              <a:r>
                <a:rPr lang="de-CH" sz="1600" dirty="0">
                  <a:latin typeface="+mj-lt"/>
                </a:rPr>
                <a:t>Swiss Life </a:t>
              </a:r>
              <a:r>
                <a:rPr lang="de-CH" sz="1600" dirty="0" err="1">
                  <a:latin typeface="+mj-lt"/>
                </a:rPr>
                <a:t>Immopulse</a:t>
              </a:r>
              <a:r>
                <a:rPr lang="de-CH" sz="1600" dirty="0">
                  <a:latin typeface="+mj-lt"/>
                </a:rPr>
                <a:t>?</a:t>
              </a:r>
            </a:p>
          </p:txBody>
        </p:sp>
        <p:sp>
          <p:nvSpPr>
            <p:cNvPr id="45064" name="Freeform 11"/>
            <p:cNvSpPr>
              <a:spLocks/>
            </p:cNvSpPr>
            <p:nvPr/>
          </p:nvSpPr>
          <p:spPr bwMode="auto">
            <a:xfrm>
              <a:off x="2176" y="0"/>
              <a:ext cx="635" cy="227"/>
            </a:xfrm>
            <a:custGeom>
              <a:avLst/>
              <a:gdLst>
                <a:gd name="T0" fmla="*/ 0 w 635"/>
                <a:gd name="T1" fmla="*/ 227 h 227"/>
                <a:gd name="T2" fmla="*/ 227 w 635"/>
                <a:gd name="T3" fmla="*/ 0 h 227"/>
                <a:gd name="T4" fmla="*/ 635 w 635"/>
                <a:gd name="T5" fmla="*/ 0 h 227"/>
                <a:gd name="T6" fmla="*/ 635 w 635"/>
                <a:gd name="T7" fmla="*/ 227 h 227"/>
                <a:gd name="T8" fmla="*/ 0 w 635"/>
                <a:gd name="T9" fmla="*/ 227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5"/>
                <a:gd name="T16" fmla="*/ 0 h 227"/>
                <a:gd name="T17" fmla="*/ 635 w 635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5" h="227">
                  <a:moveTo>
                    <a:pt x="0" y="227"/>
                  </a:moveTo>
                  <a:lnTo>
                    <a:pt x="227" y="0"/>
                  </a:lnTo>
                  <a:lnTo>
                    <a:pt x="635" y="0"/>
                  </a:lnTo>
                  <a:lnTo>
                    <a:pt x="635" y="227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 b="1">
                <a:latin typeface="+mj-lt"/>
              </a:endParaRPr>
            </a:p>
          </p:txBody>
        </p:sp>
      </p:grpSp>
      <p:sp>
        <p:nvSpPr>
          <p:cNvPr id="93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8459788" y="6597650"/>
            <a:ext cx="504825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C9B61AA-19E1-4020-81F8-6E21F50B7160}" type="slidenum">
              <a:rPr lang="de-CH" sz="1000" smtClean="0"/>
              <a:pPr/>
              <a:t>7</a:t>
            </a:fld>
            <a:endParaRPr lang="de-CH" sz="1000" smtClean="0"/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95288" y="6597650"/>
            <a:ext cx="6913562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CH" sz="800" dirty="0" smtClean="0"/>
              <a:t>Swiss Life </a:t>
            </a:r>
            <a:r>
              <a:rPr lang="de-CH" sz="800" dirty="0" err="1" smtClean="0"/>
              <a:t>Immopulse</a:t>
            </a:r>
            <a:endParaRPr lang="de-CH" sz="800" dirty="0" smtClean="0"/>
          </a:p>
        </p:txBody>
      </p:sp>
      <p:sp>
        <p:nvSpPr>
          <p:cNvPr id="24" name="Rechteck 23"/>
          <p:cNvSpPr/>
          <p:nvPr/>
        </p:nvSpPr>
        <p:spPr>
          <a:xfrm>
            <a:off x="395289" y="1844824"/>
            <a:ext cx="8497886" cy="2520280"/>
          </a:xfrm>
          <a:prstGeom prst="rect">
            <a:avLst/>
          </a:prstGeom>
          <a:solidFill>
            <a:srgbClr val="D2D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CH" sz="1400" dirty="0"/>
          </a:p>
        </p:txBody>
      </p:sp>
      <p:sp>
        <p:nvSpPr>
          <p:cNvPr id="26" name="Rectangle 13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27784" y="2343061"/>
            <a:ext cx="1944000" cy="8640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r>
              <a:rPr lang="de-CH" sz="1200" b="1" dirty="0" smtClean="0">
                <a:solidFill>
                  <a:schemeClr val="bg1"/>
                </a:solidFill>
              </a:rPr>
              <a:t>Modernisierung</a:t>
            </a:r>
            <a:endParaRPr lang="de-CH" sz="1200" b="1" dirty="0">
              <a:solidFill>
                <a:schemeClr val="bg1"/>
              </a:solidFill>
            </a:endParaRPr>
          </a:p>
        </p:txBody>
      </p:sp>
      <p:sp>
        <p:nvSpPr>
          <p:cNvPr id="27" name="Rectangle 13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27784" y="3351173"/>
            <a:ext cx="1944000" cy="8640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r>
              <a:rPr lang="de-CH" sz="1200" b="1" dirty="0" smtClean="0">
                <a:solidFill>
                  <a:schemeClr val="bg1"/>
                </a:solidFill>
              </a:rPr>
              <a:t>Energetische</a:t>
            </a:r>
            <a:br>
              <a:rPr lang="de-CH" sz="1200" b="1" dirty="0" smtClean="0">
                <a:solidFill>
                  <a:schemeClr val="bg1"/>
                </a:solidFill>
              </a:rPr>
            </a:br>
            <a:r>
              <a:rPr lang="de-CH" sz="1200" b="1" dirty="0" smtClean="0">
                <a:solidFill>
                  <a:schemeClr val="bg1"/>
                </a:solidFill>
              </a:rPr>
              <a:t>Optimierung</a:t>
            </a:r>
            <a:endParaRPr lang="de-CH" sz="1200" b="1" dirty="0">
              <a:solidFill>
                <a:schemeClr val="bg1"/>
              </a:solidFill>
            </a:endParaRPr>
          </a:p>
        </p:txBody>
      </p:sp>
      <p:sp>
        <p:nvSpPr>
          <p:cNvPr id="28" name="Rectangle 13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16016" y="2343061"/>
            <a:ext cx="1944000" cy="8640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r>
              <a:rPr lang="de-CH" sz="1200" b="1" dirty="0" smtClean="0">
                <a:solidFill>
                  <a:schemeClr val="bg1"/>
                </a:solidFill>
              </a:rPr>
              <a:t>Bauherren-</a:t>
            </a:r>
            <a:br>
              <a:rPr lang="de-CH" sz="1200" b="1" dirty="0" smtClean="0">
                <a:solidFill>
                  <a:schemeClr val="bg1"/>
                </a:solidFill>
              </a:rPr>
            </a:br>
            <a:r>
              <a:rPr lang="de-CH" sz="1200" b="1" dirty="0" err="1" smtClean="0">
                <a:solidFill>
                  <a:schemeClr val="bg1"/>
                </a:solidFill>
              </a:rPr>
              <a:t>vertretung</a:t>
            </a:r>
            <a:endParaRPr lang="de-CH" sz="1200" b="1" dirty="0">
              <a:solidFill>
                <a:schemeClr val="bg1"/>
              </a:solidFill>
            </a:endParaRPr>
          </a:p>
        </p:txBody>
      </p:sp>
      <p:sp>
        <p:nvSpPr>
          <p:cNvPr id="29" name="Rectangle 13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04248" y="2343061"/>
            <a:ext cx="1944000" cy="864000"/>
          </a:xfrm>
          <a:prstGeom prst="rect">
            <a:avLst/>
          </a:prstGeom>
          <a:solidFill>
            <a:srgbClr val="A11C36"/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r>
              <a:rPr lang="de-CH" sz="1200" b="1" dirty="0" smtClean="0">
                <a:solidFill>
                  <a:schemeClr val="bg1"/>
                </a:solidFill>
              </a:rPr>
              <a:t>Experten</a:t>
            </a:r>
            <a:br>
              <a:rPr lang="de-CH" sz="1200" b="1" dirty="0" smtClean="0">
                <a:solidFill>
                  <a:schemeClr val="bg1"/>
                </a:solidFill>
              </a:rPr>
            </a:br>
            <a:r>
              <a:rPr lang="de-CH" sz="1200" b="1" dirty="0" smtClean="0">
                <a:solidFill>
                  <a:schemeClr val="bg1"/>
                </a:solidFill>
              </a:rPr>
              <a:t>buchen</a:t>
            </a:r>
            <a:endParaRPr lang="de-CH" sz="1200" b="1" dirty="0">
              <a:solidFill>
                <a:schemeClr val="bg1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539552" y="1958643"/>
            <a:ext cx="1048364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de-CH" sz="1600" b="1" dirty="0">
                <a:solidFill>
                  <a:srgbClr val="000000"/>
                </a:solidFill>
              </a:rPr>
              <a:t>Expertisen</a:t>
            </a:r>
            <a:endParaRPr lang="de-CH" sz="16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1" name="Rectangle 13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0438" y="2343061"/>
            <a:ext cx="1944000" cy="8640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r>
              <a:rPr lang="de-CH" sz="1200" b="1" dirty="0" smtClean="0">
                <a:solidFill>
                  <a:schemeClr val="bg1"/>
                </a:solidFill>
              </a:rPr>
              <a:t>Immocheck</a:t>
            </a:r>
            <a:endParaRPr lang="de-CH" sz="1200" b="1" dirty="0">
              <a:solidFill>
                <a:schemeClr val="bg1"/>
              </a:solidFill>
            </a:endParaRPr>
          </a:p>
        </p:txBody>
      </p:sp>
      <p:sp>
        <p:nvSpPr>
          <p:cNvPr id="32" name="Rectangle 13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9552" y="3353660"/>
            <a:ext cx="1944000" cy="8640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r>
              <a:rPr lang="de-CH" sz="1200" b="1" dirty="0" smtClean="0">
                <a:solidFill>
                  <a:schemeClr val="bg1"/>
                </a:solidFill>
              </a:rPr>
              <a:t>Potenzial-</a:t>
            </a:r>
            <a:br>
              <a:rPr lang="de-CH" sz="1200" b="1" dirty="0" smtClean="0">
                <a:solidFill>
                  <a:schemeClr val="bg1"/>
                </a:solidFill>
              </a:rPr>
            </a:br>
            <a:r>
              <a:rPr lang="de-CH" sz="1200" b="1" dirty="0" err="1" smtClean="0">
                <a:solidFill>
                  <a:schemeClr val="bg1"/>
                </a:solidFill>
              </a:rPr>
              <a:t>analyse</a:t>
            </a:r>
            <a:endParaRPr lang="de-CH" sz="1200" b="1" dirty="0">
              <a:solidFill>
                <a:schemeClr val="bg1"/>
              </a:solidFill>
            </a:endParaRPr>
          </a:p>
        </p:txBody>
      </p:sp>
      <p:sp>
        <p:nvSpPr>
          <p:cNvPr id="33" name="Rectangle 13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16016" y="3356992"/>
            <a:ext cx="1944000" cy="86400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r>
              <a:rPr lang="de-CH" sz="1200" b="1" dirty="0" smtClean="0">
                <a:solidFill>
                  <a:schemeClr val="bg1"/>
                </a:solidFill>
              </a:rPr>
              <a:t>Bautreuhand</a:t>
            </a:r>
            <a:endParaRPr lang="de-CH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CH" sz="800" smtClean="0"/>
              <a:t>Swiss Life Immopulse</a:t>
            </a:r>
          </a:p>
        </p:txBody>
      </p:sp>
      <p:sp>
        <p:nvSpPr>
          <p:cNvPr id="26627" name="Foliennummernplatzhalt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227B71-7C66-40B3-BC65-662C118EE30F}" type="slidenum">
              <a:rPr lang="de-CH" sz="1000" smtClean="0"/>
              <a:pPr/>
              <a:t>8</a:t>
            </a:fld>
            <a:endParaRPr lang="de-CH" sz="1000" smtClean="0"/>
          </a:p>
        </p:txBody>
      </p:sp>
      <p:sp>
        <p:nvSpPr>
          <p:cNvPr id="26629" name="Rectangle 2"/>
          <p:cNvSpPr txBox="1">
            <a:spLocks noChangeArrowheads="1"/>
          </p:cNvSpPr>
          <p:nvPr/>
        </p:nvSpPr>
        <p:spPr bwMode="auto">
          <a:xfrm>
            <a:off x="395288" y="278234"/>
            <a:ext cx="70564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6700" indent="-2667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7675" indent="-180975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00125" indent="-284163">
              <a:lnSpc>
                <a:spcPts val="3000"/>
              </a:lnSpc>
              <a:buSzPct val="80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14450" indent="-312738">
              <a:lnSpc>
                <a:spcPts val="3000"/>
              </a:lnSpc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1650" indent="-31273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31273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86050" indent="-31273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143250" indent="-31273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50000"/>
              </a:spcBef>
              <a:buFontTx/>
              <a:buNone/>
            </a:pPr>
            <a:r>
              <a:rPr lang="de-CH" sz="2400" dirty="0" smtClean="0"/>
              <a:t>Den wirkungsvollen Plan und die professionelle Abwicklung bringen Sie zum Ziel</a:t>
            </a:r>
            <a:endParaRPr lang="de-CH" sz="2400" dirty="0"/>
          </a:p>
        </p:txBody>
      </p:sp>
      <p:sp>
        <p:nvSpPr>
          <p:cNvPr id="26631" name="Rectangle 3"/>
          <p:cNvSpPr txBox="1">
            <a:spLocks noChangeArrowheads="1"/>
          </p:cNvSpPr>
          <p:nvPr/>
        </p:nvSpPr>
        <p:spPr bwMode="auto">
          <a:xfrm>
            <a:off x="395288" y="1484313"/>
            <a:ext cx="8497887" cy="208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6700" indent="-2667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7675" indent="-180975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00125" indent="-284163">
              <a:lnSpc>
                <a:spcPts val="3000"/>
              </a:lnSpc>
              <a:buSzPct val="80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14450" indent="-312738">
              <a:lnSpc>
                <a:spcPts val="3000"/>
              </a:lnSpc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1650" indent="-31273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31273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86050" indent="-31273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143250" indent="-31273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de-CH" sz="1800" b="0" dirty="0"/>
              <a:t>Ein Haus oder eine Wohnung zu verkaufen, ist anspruchsvoll.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de-CH" sz="1800" b="0" dirty="0"/>
              <a:t>Es geht um viel Geld und ist mit zahlreichen Abklärungen und Formalitäten verbunden.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de-CH" sz="1800" b="0" dirty="0"/>
              <a:t>Um effizient und sicher zum Ziel zu kommen, werden in </a:t>
            </a:r>
            <a:r>
              <a:rPr lang="de-CH" sz="1800" dirty="0"/>
              <a:t>vier </a:t>
            </a:r>
            <a:r>
              <a:rPr lang="de-CH" sz="1800" dirty="0" smtClean="0"/>
              <a:t>Verkaufsphasen</a:t>
            </a:r>
            <a:r>
              <a:rPr lang="de-CH" sz="1800" b="0" dirty="0" smtClean="0"/>
              <a:t> </a:t>
            </a:r>
            <a:br>
              <a:rPr lang="de-CH" sz="1800" b="0" dirty="0" smtClean="0"/>
            </a:br>
            <a:r>
              <a:rPr lang="de-CH" sz="1800" b="0" dirty="0" smtClean="0"/>
              <a:t>die </a:t>
            </a:r>
            <a:r>
              <a:rPr lang="de-CH" sz="1800" b="0" dirty="0"/>
              <a:t>relevanten Aufgaben festgelegt.</a:t>
            </a:r>
          </a:p>
        </p:txBody>
      </p:sp>
      <p:sp>
        <p:nvSpPr>
          <p:cNvPr id="3" name="Rechteck 2"/>
          <p:cNvSpPr/>
          <p:nvPr/>
        </p:nvSpPr>
        <p:spPr>
          <a:xfrm>
            <a:off x="395287" y="4005064"/>
            <a:ext cx="8353425" cy="1008112"/>
          </a:xfrm>
          <a:prstGeom prst="rect">
            <a:avLst/>
          </a:prstGeom>
          <a:solidFill>
            <a:srgbClr val="D2D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Richtungspfeil 22"/>
          <p:cNvSpPr/>
          <p:nvPr/>
        </p:nvSpPr>
        <p:spPr>
          <a:xfrm>
            <a:off x="6445425" y="4089073"/>
            <a:ext cx="2200414" cy="840000"/>
          </a:xfrm>
          <a:prstGeom prst="homePlate">
            <a:avLst>
              <a:gd name="adj" fmla="val 2456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/>
          <a:p>
            <a:pPr marL="180975">
              <a:lnSpc>
                <a:spcPts val="1700"/>
              </a:lnSpc>
            </a:pPr>
            <a:r>
              <a:rPr lang="de-CH" sz="1600" b="1" dirty="0" smtClean="0">
                <a:solidFill>
                  <a:srgbClr val="FFFFFF"/>
                </a:solidFill>
              </a:rPr>
              <a:t>Verkauf</a:t>
            </a:r>
            <a:br>
              <a:rPr lang="de-CH" sz="1600" b="1" dirty="0" smtClean="0">
                <a:solidFill>
                  <a:srgbClr val="FFFFFF"/>
                </a:solidFill>
              </a:rPr>
            </a:br>
            <a:r>
              <a:rPr lang="de-CH" sz="1600" b="1" dirty="0" smtClean="0">
                <a:solidFill>
                  <a:srgbClr val="FFFFFF"/>
                </a:solidFill>
              </a:rPr>
              <a:t>abschliessen</a:t>
            </a:r>
            <a:endParaRPr lang="de-CH" sz="1600" b="1" dirty="0">
              <a:solidFill>
                <a:srgbClr val="FFFFFF"/>
              </a:solidFill>
            </a:endParaRPr>
          </a:p>
        </p:txBody>
      </p:sp>
      <p:sp>
        <p:nvSpPr>
          <p:cNvPr id="24" name="Richtungspfeil 23"/>
          <p:cNvSpPr/>
          <p:nvPr/>
        </p:nvSpPr>
        <p:spPr>
          <a:xfrm>
            <a:off x="4459039" y="4089073"/>
            <a:ext cx="2200414" cy="840000"/>
          </a:xfrm>
          <a:prstGeom prst="homePlate">
            <a:avLst>
              <a:gd name="adj" fmla="val 24560"/>
            </a:avLst>
          </a:prstGeom>
          <a:solidFill>
            <a:srgbClr val="B13F4F"/>
          </a:solidFill>
          <a:ln>
            <a:noFill/>
          </a:ln>
          <a:extLst/>
        </p:spPr>
        <p:txBody>
          <a:bodyPr wrap="none" lIns="0" tIns="0" rIns="0" bIns="0" anchor="ctr" anchorCtr="1"/>
          <a:lstStyle/>
          <a:p>
            <a:pPr marL="87313">
              <a:lnSpc>
                <a:spcPts val="1700"/>
              </a:lnSpc>
            </a:pPr>
            <a:r>
              <a:rPr lang="de-CH" sz="1600" b="1" dirty="0" smtClean="0">
                <a:solidFill>
                  <a:srgbClr val="FFFFFF"/>
                </a:solidFill>
              </a:rPr>
              <a:t>Käufer</a:t>
            </a:r>
            <a:br>
              <a:rPr lang="de-CH" sz="1600" b="1" dirty="0" smtClean="0">
                <a:solidFill>
                  <a:srgbClr val="FFFFFF"/>
                </a:solidFill>
              </a:rPr>
            </a:br>
            <a:r>
              <a:rPr lang="de-CH" sz="1600" b="1" dirty="0" smtClean="0">
                <a:solidFill>
                  <a:srgbClr val="FFFFFF"/>
                </a:solidFill>
              </a:rPr>
              <a:t>suchen</a:t>
            </a:r>
            <a:endParaRPr lang="de-CH" sz="1600" b="1" dirty="0">
              <a:solidFill>
                <a:srgbClr val="FFFFFF"/>
              </a:solidFill>
            </a:endParaRPr>
          </a:p>
        </p:txBody>
      </p:sp>
      <p:sp>
        <p:nvSpPr>
          <p:cNvPr id="27" name="Richtungspfeil 26"/>
          <p:cNvSpPr/>
          <p:nvPr/>
        </p:nvSpPr>
        <p:spPr>
          <a:xfrm>
            <a:off x="2463460" y="4089073"/>
            <a:ext cx="2200414" cy="840000"/>
          </a:xfrm>
          <a:prstGeom prst="homePlate">
            <a:avLst>
              <a:gd name="adj" fmla="val 24560"/>
            </a:avLst>
          </a:prstGeom>
          <a:solidFill>
            <a:srgbClr val="C46F75"/>
          </a:solidFill>
          <a:ln>
            <a:noFill/>
          </a:ln>
          <a:extLst/>
        </p:spPr>
        <p:txBody>
          <a:bodyPr wrap="none" lIns="0" tIns="0" rIns="0" bIns="0" anchor="ctr" anchorCtr="1"/>
          <a:lstStyle/>
          <a:p>
            <a:pPr>
              <a:lnSpc>
                <a:spcPts val="1700"/>
              </a:lnSpc>
            </a:pPr>
            <a:r>
              <a:rPr lang="de-CH" sz="1600" b="1" dirty="0" smtClean="0">
                <a:solidFill>
                  <a:schemeClr val="bg1"/>
                </a:solidFill>
              </a:rPr>
              <a:t>Objekt</a:t>
            </a:r>
            <a:br>
              <a:rPr lang="de-CH" sz="1600" b="1" dirty="0" smtClean="0">
                <a:solidFill>
                  <a:schemeClr val="bg1"/>
                </a:solidFill>
              </a:rPr>
            </a:br>
            <a:r>
              <a:rPr lang="de-CH" sz="1600" b="1" dirty="0" smtClean="0">
                <a:solidFill>
                  <a:schemeClr val="bg1"/>
                </a:solidFill>
              </a:rPr>
              <a:t>vermarkten</a:t>
            </a:r>
            <a:endParaRPr lang="de-CH" sz="1600" b="1" dirty="0">
              <a:solidFill>
                <a:schemeClr val="bg1"/>
              </a:solidFill>
            </a:endParaRPr>
          </a:p>
        </p:txBody>
      </p:sp>
      <p:sp>
        <p:nvSpPr>
          <p:cNvPr id="28" name="Richtungspfeil 27"/>
          <p:cNvSpPr/>
          <p:nvPr/>
        </p:nvSpPr>
        <p:spPr>
          <a:xfrm>
            <a:off x="477074" y="4089073"/>
            <a:ext cx="2200414" cy="840000"/>
          </a:xfrm>
          <a:prstGeom prst="homePlate">
            <a:avLst>
              <a:gd name="adj" fmla="val 24560"/>
            </a:avLst>
          </a:prstGeom>
          <a:solidFill>
            <a:srgbClr val="D820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/>
          <a:p>
            <a:pPr>
              <a:lnSpc>
                <a:spcPts val="1700"/>
              </a:lnSpc>
            </a:pPr>
            <a:r>
              <a:rPr lang="de-CH" sz="1600" b="1" dirty="0" smtClean="0">
                <a:solidFill>
                  <a:srgbClr val="FFFFFF"/>
                </a:solidFill>
              </a:rPr>
              <a:t>Planen und</a:t>
            </a:r>
            <a:br>
              <a:rPr lang="de-CH" sz="1600" b="1" dirty="0" smtClean="0">
                <a:solidFill>
                  <a:srgbClr val="FFFFFF"/>
                </a:solidFill>
              </a:rPr>
            </a:br>
            <a:r>
              <a:rPr lang="de-CH" sz="1600" b="1" dirty="0" smtClean="0">
                <a:solidFill>
                  <a:srgbClr val="FFFFFF"/>
                </a:solidFill>
              </a:rPr>
              <a:t>vorbereiten</a:t>
            </a:r>
            <a:endParaRPr lang="de-CH" sz="1600" b="1" dirty="0">
              <a:solidFill>
                <a:srgbClr val="FFFFFF"/>
              </a:solidFill>
            </a:endParaRPr>
          </a:p>
        </p:txBody>
      </p: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0" y="0"/>
            <a:ext cx="4932363" cy="360363"/>
            <a:chOff x="0" y="0"/>
            <a:chExt cx="2811" cy="227"/>
          </a:xfrm>
        </p:grpSpPr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0" y="0"/>
              <a:ext cx="2403" cy="18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18000" rIns="36000" bIns="0"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447675" indent="-180975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000125" indent="-284163">
                <a:lnSpc>
                  <a:spcPts val="3000"/>
                </a:lnSpc>
                <a:buSzPct val="80000"/>
                <a:buFont typeface="Wingdings" panose="05000000000000000000" pitchFamily="2" charset="2"/>
                <a:buChar char="§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314450" indent="-312738">
                <a:lnSpc>
                  <a:spcPts val="3000"/>
                </a:lnSpc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771650" indent="-312738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228850" indent="-312738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86050" indent="-312738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143250" indent="-312738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2000"/>
                </a:lnSpc>
                <a:spcBef>
                  <a:spcPct val="0"/>
                </a:spcBef>
                <a:buFontTx/>
                <a:buNone/>
              </a:pPr>
              <a:r>
                <a:rPr lang="de-CH" sz="1600" dirty="0"/>
                <a:t> </a:t>
              </a:r>
              <a:r>
                <a:rPr lang="de-CH" sz="1600" dirty="0" smtClean="0"/>
                <a:t>3  </a:t>
              </a:r>
              <a:r>
                <a:rPr lang="de-CH" sz="1600" dirty="0"/>
                <a:t>Wie verkauft Swiss Life </a:t>
              </a:r>
              <a:r>
                <a:rPr lang="de-CH" sz="1600" dirty="0" err="1"/>
                <a:t>Immopulse</a:t>
              </a:r>
              <a:r>
                <a:rPr lang="de-CH" sz="1600" dirty="0"/>
                <a:t>?</a:t>
              </a: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2176" y="0"/>
              <a:ext cx="635" cy="227"/>
            </a:xfrm>
            <a:custGeom>
              <a:avLst/>
              <a:gdLst>
                <a:gd name="T0" fmla="*/ 0 w 635"/>
                <a:gd name="T1" fmla="*/ 227 h 227"/>
                <a:gd name="T2" fmla="*/ 227 w 635"/>
                <a:gd name="T3" fmla="*/ 0 h 227"/>
                <a:gd name="T4" fmla="*/ 635 w 635"/>
                <a:gd name="T5" fmla="*/ 0 h 227"/>
                <a:gd name="T6" fmla="*/ 635 w 635"/>
                <a:gd name="T7" fmla="*/ 227 h 227"/>
                <a:gd name="T8" fmla="*/ 0 w 635"/>
                <a:gd name="T9" fmla="*/ 227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5"/>
                <a:gd name="T16" fmla="*/ 0 h 227"/>
                <a:gd name="T17" fmla="*/ 635 w 635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5" h="227">
                  <a:moveTo>
                    <a:pt x="0" y="227"/>
                  </a:moveTo>
                  <a:lnTo>
                    <a:pt x="227" y="0"/>
                  </a:lnTo>
                  <a:lnTo>
                    <a:pt x="635" y="0"/>
                  </a:lnTo>
                  <a:lnTo>
                    <a:pt x="635" y="227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1307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CH" sz="800" smtClean="0"/>
              <a:t>Swiss Life Immopulse</a:t>
            </a:r>
          </a:p>
        </p:txBody>
      </p:sp>
      <p:sp>
        <p:nvSpPr>
          <p:cNvPr id="47107" name="Foliennummernplatzhalt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C9B61AA-19E1-4020-81F8-6E21F50B7160}" type="slidenum">
              <a:rPr lang="de-CH" sz="1000" smtClean="0"/>
              <a:pPr/>
              <a:t>9</a:t>
            </a:fld>
            <a:endParaRPr lang="de-CH" sz="1000" smtClean="0"/>
          </a:p>
        </p:txBody>
      </p:sp>
      <p:sp>
        <p:nvSpPr>
          <p:cNvPr id="47108" name="Rectangle 2"/>
          <p:cNvSpPr txBox="1">
            <a:spLocks noChangeArrowheads="1"/>
          </p:cNvSpPr>
          <p:nvPr/>
        </p:nvSpPr>
        <p:spPr bwMode="auto">
          <a:xfrm>
            <a:off x="395288" y="273662"/>
            <a:ext cx="70564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6700" indent="-2667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7675" indent="-180975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00125" indent="-284163">
              <a:lnSpc>
                <a:spcPts val="3000"/>
              </a:lnSpc>
              <a:buSzPct val="80000"/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14450" indent="-312738">
              <a:lnSpc>
                <a:spcPts val="3000"/>
              </a:lnSpc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1650" indent="-31273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31273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86050" indent="-31273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143250" indent="-31273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ct val="50000"/>
              </a:spcBef>
              <a:buFontTx/>
              <a:buNone/>
            </a:pPr>
            <a:r>
              <a:rPr lang="de-CH" sz="2400" dirty="0" smtClean="0"/>
              <a:t>Swiss </a:t>
            </a:r>
            <a:r>
              <a:rPr lang="de-CH" sz="2400" dirty="0"/>
              <a:t>Life </a:t>
            </a:r>
            <a:r>
              <a:rPr lang="de-CH" sz="2400" dirty="0" err="1"/>
              <a:t>Immopulse</a:t>
            </a:r>
            <a:r>
              <a:rPr lang="de-CH" sz="2400" dirty="0"/>
              <a:t> </a:t>
            </a:r>
            <a:r>
              <a:rPr lang="de-CH" sz="2400" dirty="0" smtClean="0"/>
              <a:t>nutzt</a:t>
            </a:r>
            <a:r>
              <a:rPr lang="de-CH" sz="1000" dirty="0" smtClean="0"/>
              <a:t> </a:t>
            </a:r>
            <a:r>
              <a:rPr lang="de-CH" sz="2400" dirty="0" smtClean="0"/>
              <a:t>…</a:t>
            </a:r>
            <a:endParaRPr lang="de-CH" sz="2400" dirty="0"/>
          </a:p>
        </p:txBody>
      </p:sp>
      <p:sp>
        <p:nvSpPr>
          <p:cNvPr id="47109" name="Rectangle 3"/>
          <p:cNvSpPr txBox="1">
            <a:spLocks noChangeArrowheads="1"/>
          </p:cNvSpPr>
          <p:nvPr/>
        </p:nvSpPr>
        <p:spPr bwMode="auto">
          <a:xfrm>
            <a:off x="395288" y="1484313"/>
            <a:ext cx="849788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tabLst>
                <a:tab pos="449263" algn="l"/>
                <a:tab pos="631825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6700" indent="-2667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tabLst>
                <a:tab pos="449263" algn="l"/>
                <a:tab pos="6318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47675" indent="-180975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tabLst>
                <a:tab pos="449263" algn="l"/>
                <a:tab pos="631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00125" indent="-284163">
              <a:lnSpc>
                <a:spcPts val="3000"/>
              </a:lnSpc>
              <a:buSzPct val="80000"/>
              <a:buFont typeface="Wingdings" panose="05000000000000000000" pitchFamily="2" charset="2"/>
              <a:buChar char="§"/>
              <a:tabLst>
                <a:tab pos="449263" algn="l"/>
                <a:tab pos="631825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14450" indent="-312738">
              <a:lnSpc>
                <a:spcPts val="3000"/>
              </a:lnSpc>
              <a:buSzPct val="80000"/>
              <a:buFont typeface="Wingdings" panose="05000000000000000000" pitchFamily="2" charset="2"/>
              <a:buChar char="§"/>
              <a:tabLst>
                <a:tab pos="449263" algn="l"/>
                <a:tab pos="6318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771650" indent="-31273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tabLst>
                <a:tab pos="449263" algn="l"/>
                <a:tab pos="6318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31273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tabLst>
                <a:tab pos="449263" algn="l"/>
                <a:tab pos="6318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686050" indent="-31273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tabLst>
                <a:tab pos="449263" algn="l"/>
                <a:tab pos="6318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143250" indent="-31273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§"/>
              <a:tabLst>
                <a:tab pos="449263" algn="l"/>
                <a:tab pos="6318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  <a:buFontTx/>
              <a:buNone/>
              <a:tabLst>
                <a:tab pos="266700" algn="l"/>
                <a:tab pos="449263" algn="l"/>
              </a:tabLst>
            </a:pPr>
            <a:r>
              <a:rPr lang="de-CH" sz="1800" b="0" dirty="0" smtClean="0">
                <a:sym typeface="Wingdings" panose="05000000000000000000" pitchFamily="2" charset="2"/>
              </a:rPr>
              <a:t>…	die </a:t>
            </a:r>
            <a:r>
              <a:rPr lang="de-CH" sz="1800" dirty="0">
                <a:sym typeface="Wingdings" panose="05000000000000000000" pitchFamily="2" charset="2"/>
              </a:rPr>
              <a:t>Erfahrung</a:t>
            </a:r>
            <a:r>
              <a:rPr lang="de-CH" sz="1800" b="0" dirty="0">
                <a:sym typeface="Wingdings" panose="05000000000000000000" pitchFamily="2" charset="2"/>
              </a:rPr>
              <a:t> der Immobilienberater mit langjähriger Praxis</a:t>
            </a:r>
          </a:p>
          <a:p>
            <a:pPr>
              <a:spcBef>
                <a:spcPts val="1200"/>
              </a:spcBef>
              <a:buFontTx/>
              <a:buNone/>
              <a:tabLst>
                <a:tab pos="266700" algn="l"/>
                <a:tab pos="449263" algn="l"/>
              </a:tabLst>
            </a:pPr>
            <a:r>
              <a:rPr lang="de-CH" sz="1800" b="0" dirty="0" smtClean="0">
                <a:sym typeface="Wingdings" panose="05000000000000000000" pitchFamily="2" charset="2"/>
              </a:rPr>
              <a:t>…	die </a:t>
            </a:r>
            <a:r>
              <a:rPr lang="de-CH" sz="1800" dirty="0">
                <a:sym typeface="Wingdings" panose="05000000000000000000" pitchFamily="2" charset="2"/>
              </a:rPr>
              <a:t>Kompetenz</a:t>
            </a:r>
            <a:r>
              <a:rPr lang="de-CH" sz="1800" b="0" dirty="0">
                <a:sym typeface="Wingdings" panose="05000000000000000000" pitchFamily="2" charset="2"/>
              </a:rPr>
              <a:t> eines Eigentümers mit einem Immobilienportfolio</a:t>
            </a:r>
            <a:br>
              <a:rPr lang="de-CH" sz="1800" b="0" dirty="0">
                <a:sym typeface="Wingdings" panose="05000000000000000000" pitchFamily="2" charset="2"/>
              </a:rPr>
            </a:br>
            <a:r>
              <a:rPr lang="de-CH" sz="1800" b="0" dirty="0">
                <a:sym typeface="Wingdings" panose="05000000000000000000" pitchFamily="2" charset="2"/>
              </a:rPr>
              <a:t>	von CHF </a:t>
            </a:r>
            <a:r>
              <a:rPr lang="de-CH" sz="1800" b="0" dirty="0" smtClean="0">
                <a:sym typeface="Wingdings" panose="05000000000000000000" pitchFamily="2" charset="2"/>
              </a:rPr>
              <a:t>16 Mrd.</a:t>
            </a:r>
            <a:endParaRPr lang="de-CH" sz="1800" b="0" dirty="0">
              <a:sym typeface="Wingdings" panose="05000000000000000000" pitchFamily="2" charset="2"/>
            </a:endParaRPr>
          </a:p>
          <a:p>
            <a:pPr>
              <a:spcBef>
                <a:spcPts val="1200"/>
              </a:spcBef>
              <a:buFontTx/>
              <a:buNone/>
              <a:tabLst>
                <a:tab pos="266700" algn="l"/>
                <a:tab pos="449263" algn="l"/>
              </a:tabLst>
            </a:pPr>
            <a:r>
              <a:rPr lang="de-CH" sz="1800" b="0" dirty="0" smtClean="0">
                <a:sym typeface="Wingdings" panose="05000000000000000000" pitchFamily="2" charset="2"/>
              </a:rPr>
              <a:t>…	den </a:t>
            </a:r>
            <a:r>
              <a:rPr lang="de-CH" sz="1800" dirty="0">
                <a:sym typeface="Wingdings" panose="05000000000000000000" pitchFamily="2" charset="2"/>
              </a:rPr>
              <a:t>Distributionsvorteil</a:t>
            </a:r>
            <a:r>
              <a:rPr lang="de-CH" sz="1800" b="0" dirty="0">
                <a:sym typeface="Wingdings" panose="05000000000000000000" pitchFamily="2" charset="2"/>
              </a:rPr>
              <a:t> eines Netzwerkes aus</a:t>
            </a:r>
            <a:br>
              <a:rPr lang="de-CH" sz="1800" b="0" dirty="0">
                <a:sym typeface="Wingdings" panose="05000000000000000000" pitchFamily="2" charset="2"/>
              </a:rPr>
            </a:br>
            <a:r>
              <a:rPr lang="de-CH" sz="1800" b="0" dirty="0">
                <a:sym typeface="Wingdings" panose="05000000000000000000" pitchFamily="2" charset="2"/>
              </a:rPr>
              <a:t>	</a:t>
            </a:r>
            <a:r>
              <a:rPr lang="de-CH" sz="1800" b="0" dirty="0">
                <a:sym typeface="Wingdings 3" panose="05040102010807070707" pitchFamily="18" charset="2"/>
              </a:rPr>
              <a:t>	</a:t>
            </a:r>
            <a:r>
              <a:rPr lang="de-CH" sz="1800" b="0" dirty="0" smtClean="0">
                <a:sym typeface="Wingdings 3" panose="05040102010807070707" pitchFamily="18" charset="2"/>
              </a:rPr>
              <a:t>60 </a:t>
            </a:r>
            <a:r>
              <a:rPr lang="de-CH" sz="1800" b="0" dirty="0">
                <a:sym typeface="Wingdings 3" panose="05040102010807070707" pitchFamily="18" charset="2"/>
              </a:rPr>
              <a:t>Immobilienberatern</a:t>
            </a:r>
            <a:br>
              <a:rPr lang="de-CH" sz="1800" b="0" dirty="0">
                <a:sym typeface="Wingdings 3" panose="05040102010807070707" pitchFamily="18" charset="2"/>
              </a:rPr>
            </a:br>
            <a:r>
              <a:rPr lang="de-CH" sz="1800" b="0" dirty="0">
                <a:sym typeface="Wingdings 3" panose="05040102010807070707" pitchFamily="18" charset="2"/>
              </a:rPr>
              <a:t>		40 Generalagenturen mit 550 Vorsorgeberatern</a:t>
            </a:r>
            <a:br>
              <a:rPr lang="de-CH" sz="1800" b="0" dirty="0">
                <a:sym typeface="Wingdings 3" panose="05040102010807070707" pitchFamily="18" charset="2"/>
              </a:rPr>
            </a:br>
            <a:r>
              <a:rPr lang="de-CH" sz="1800" b="0" dirty="0">
                <a:sym typeface="Wingdings 3" panose="05040102010807070707" pitchFamily="18" charset="2"/>
              </a:rPr>
              <a:t>		15 Zweigniederlassungen mit 600 Beratern der Swiss Life Select</a:t>
            </a:r>
            <a:br>
              <a:rPr lang="de-CH" sz="1800" b="0" dirty="0">
                <a:sym typeface="Wingdings 3" panose="05040102010807070707" pitchFamily="18" charset="2"/>
              </a:rPr>
            </a:br>
            <a:r>
              <a:rPr lang="de-CH" sz="1800" b="0" dirty="0">
                <a:sym typeface="Wingdings 3" panose="05040102010807070707" pitchFamily="18" charset="2"/>
              </a:rPr>
              <a:t>		80 Geschäftsstellen der </a:t>
            </a:r>
            <a:r>
              <a:rPr lang="de-CH" sz="1800" b="0" dirty="0" err="1">
                <a:sym typeface="Wingdings 3" panose="05040102010807070707" pitchFamily="18" charset="2"/>
              </a:rPr>
              <a:t>Valiant</a:t>
            </a:r>
            <a:r>
              <a:rPr lang="de-CH" sz="1800" b="0" dirty="0">
                <a:sym typeface="Wingdings 3" panose="05040102010807070707" pitchFamily="18" charset="2"/>
              </a:rPr>
              <a:t> Bank</a:t>
            </a:r>
            <a:br>
              <a:rPr lang="de-CH" sz="1800" b="0" dirty="0">
                <a:sym typeface="Wingdings 3" panose="05040102010807070707" pitchFamily="18" charset="2"/>
              </a:rPr>
            </a:br>
            <a:r>
              <a:rPr lang="de-CH" sz="1800" b="0" dirty="0">
                <a:sym typeface="Wingdings 3" panose="05040102010807070707" pitchFamily="18" charset="2"/>
              </a:rPr>
              <a:t>		mehreren hundert Partnern</a:t>
            </a:r>
          </a:p>
          <a:p>
            <a:pPr>
              <a:spcBef>
                <a:spcPts val="1200"/>
              </a:spcBef>
              <a:buFontTx/>
              <a:buNone/>
              <a:tabLst>
                <a:tab pos="266700" algn="l"/>
                <a:tab pos="449263" algn="l"/>
              </a:tabLst>
            </a:pPr>
            <a:r>
              <a:rPr lang="de-CH" sz="1800" b="0" dirty="0" smtClean="0">
                <a:sym typeface="Wingdings 3" panose="05040102010807070707" pitchFamily="18" charset="2"/>
              </a:rPr>
              <a:t>…	den </a:t>
            </a:r>
            <a:r>
              <a:rPr lang="de-CH" sz="1800" b="0" dirty="0">
                <a:sym typeface="Wingdings 3" panose="05040102010807070707" pitchFamily="18" charset="2"/>
              </a:rPr>
              <a:t>Zugang zu über einer </a:t>
            </a:r>
            <a:r>
              <a:rPr lang="de-CH" sz="1800" dirty="0">
                <a:sym typeface="Wingdings 3" panose="05040102010807070707" pitchFamily="18" charset="2"/>
              </a:rPr>
              <a:t>Million Kunden</a:t>
            </a:r>
          </a:p>
          <a:p>
            <a:pPr>
              <a:spcBef>
                <a:spcPts val="1200"/>
              </a:spcBef>
              <a:buFontTx/>
              <a:buNone/>
              <a:tabLst>
                <a:tab pos="266700" algn="l"/>
                <a:tab pos="449263" algn="l"/>
              </a:tabLst>
            </a:pPr>
            <a:r>
              <a:rPr lang="de-CH" sz="1800" b="0" dirty="0" smtClean="0">
                <a:sym typeface="Wingdings 3" panose="05040102010807070707" pitchFamily="18" charset="2"/>
              </a:rPr>
              <a:t>…	das </a:t>
            </a:r>
            <a:r>
              <a:rPr lang="de-CH" sz="1800" b="0" dirty="0">
                <a:sym typeface="Wingdings 3" panose="05040102010807070707" pitchFamily="18" charset="2"/>
              </a:rPr>
              <a:t>Know-how eines </a:t>
            </a:r>
            <a:r>
              <a:rPr lang="de-CH" sz="1800" dirty="0">
                <a:sym typeface="Wingdings 3" panose="05040102010807070707" pitchFamily="18" charset="2"/>
              </a:rPr>
              <a:t>Finanzierungsspezialisten</a:t>
            </a:r>
          </a:p>
          <a:p>
            <a:pPr>
              <a:spcBef>
                <a:spcPts val="1200"/>
              </a:spcBef>
              <a:buFontTx/>
              <a:buNone/>
              <a:tabLst>
                <a:tab pos="266700" algn="l"/>
                <a:tab pos="449263" algn="l"/>
              </a:tabLst>
            </a:pPr>
            <a:r>
              <a:rPr lang="de-CH" sz="1800" b="0" dirty="0" smtClean="0">
                <a:sym typeface="Wingdings 3" panose="05040102010807070707" pitchFamily="18" charset="2"/>
              </a:rPr>
              <a:t>…	den </a:t>
            </a:r>
            <a:r>
              <a:rPr lang="de-CH" sz="1800" dirty="0">
                <a:sym typeface="Wingdings 3" panose="05040102010807070707" pitchFamily="18" charset="2"/>
              </a:rPr>
              <a:t>Bekanntheitsgrad</a:t>
            </a:r>
            <a:r>
              <a:rPr lang="de-CH" sz="1800" b="0" dirty="0">
                <a:sym typeface="Wingdings 3" panose="05040102010807070707" pitchFamily="18" charset="2"/>
              </a:rPr>
              <a:t> einer starken, positiv besetzten Marke</a:t>
            </a:r>
            <a:endParaRPr lang="de-CH" sz="1800" b="0" dirty="0"/>
          </a:p>
        </p:txBody>
      </p:sp>
      <p:grpSp>
        <p:nvGrpSpPr>
          <p:cNvPr id="47110" name="Group 9"/>
          <p:cNvGrpSpPr>
            <a:grpSpLocks/>
          </p:cNvGrpSpPr>
          <p:nvPr/>
        </p:nvGrpSpPr>
        <p:grpSpPr bwMode="auto">
          <a:xfrm>
            <a:off x="0" y="0"/>
            <a:ext cx="4932363" cy="360363"/>
            <a:chOff x="0" y="0"/>
            <a:chExt cx="2811" cy="227"/>
          </a:xfrm>
        </p:grpSpPr>
        <p:sp>
          <p:nvSpPr>
            <p:cNvPr id="47111" name="Text Box 10"/>
            <p:cNvSpPr txBox="1">
              <a:spLocks noChangeArrowheads="1"/>
            </p:cNvSpPr>
            <p:nvPr/>
          </p:nvSpPr>
          <p:spPr bwMode="auto">
            <a:xfrm>
              <a:off x="0" y="0"/>
              <a:ext cx="2403" cy="18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18000" rIns="36000" bIns="0"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7931725" indent="-37474525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447675" indent="-180975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000125" indent="-284163">
                <a:lnSpc>
                  <a:spcPts val="3000"/>
                </a:lnSpc>
                <a:buSzPct val="80000"/>
                <a:buFont typeface="Wingdings" panose="05000000000000000000" pitchFamily="2" charset="2"/>
                <a:buChar char="§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314450" indent="-312738">
                <a:lnSpc>
                  <a:spcPts val="3000"/>
                </a:lnSpc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771650" indent="-312738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228850" indent="-312738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86050" indent="-312738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143250" indent="-312738" eaLnBrk="0" fontAlgn="base" hangingPunct="0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SzPct val="80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ts val="2000"/>
                </a:lnSpc>
                <a:spcBef>
                  <a:spcPct val="0"/>
                </a:spcBef>
                <a:buFontTx/>
                <a:buNone/>
              </a:pPr>
              <a:r>
                <a:rPr lang="de-CH" sz="1600" dirty="0"/>
                <a:t> </a:t>
              </a:r>
              <a:r>
                <a:rPr lang="de-CH" sz="1600" dirty="0" smtClean="0"/>
                <a:t>3  </a:t>
              </a:r>
              <a:r>
                <a:rPr lang="de-CH" sz="1600" dirty="0"/>
                <a:t>Wie verkauft Swiss Life </a:t>
              </a:r>
              <a:r>
                <a:rPr lang="de-CH" sz="1600" dirty="0" err="1"/>
                <a:t>Immopulse</a:t>
              </a:r>
              <a:r>
                <a:rPr lang="de-CH" sz="1600" dirty="0"/>
                <a:t>?</a:t>
              </a:r>
            </a:p>
          </p:txBody>
        </p:sp>
        <p:sp>
          <p:nvSpPr>
            <p:cNvPr id="47112" name="Freeform 11"/>
            <p:cNvSpPr>
              <a:spLocks/>
            </p:cNvSpPr>
            <p:nvPr/>
          </p:nvSpPr>
          <p:spPr bwMode="auto">
            <a:xfrm>
              <a:off x="2176" y="0"/>
              <a:ext cx="635" cy="227"/>
            </a:xfrm>
            <a:custGeom>
              <a:avLst/>
              <a:gdLst>
                <a:gd name="T0" fmla="*/ 0 w 635"/>
                <a:gd name="T1" fmla="*/ 227 h 227"/>
                <a:gd name="T2" fmla="*/ 227 w 635"/>
                <a:gd name="T3" fmla="*/ 0 h 227"/>
                <a:gd name="T4" fmla="*/ 635 w 635"/>
                <a:gd name="T5" fmla="*/ 0 h 227"/>
                <a:gd name="T6" fmla="*/ 635 w 635"/>
                <a:gd name="T7" fmla="*/ 227 h 227"/>
                <a:gd name="T8" fmla="*/ 0 w 635"/>
                <a:gd name="T9" fmla="*/ 227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5"/>
                <a:gd name="T16" fmla="*/ 0 h 227"/>
                <a:gd name="T17" fmla="*/ 635 w 635"/>
                <a:gd name="T18" fmla="*/ 227 h 2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5" h="227">
                  <a:moveTo>
                    <a:pt x="0" y="227"/>
                  </a:moveTo>
                  <a:lnTo>
                    <a:pt x="227" y="0"/>
                  </a:lnTo>
                  <a:lnTo>
                    <a:pt x="635" y="0"/>
                  </a:lnTo>
                  <a:lnTo>
                    <a:pt x="635" y="227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330061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8hkwdoR.kKjlu49W8mK9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YQsA7om90KvcqxTqSq3_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xtezOUCUKHj3GkA._74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8hkwdoR.kKjlu49W8mK9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8hkwdoR.kKjlu49W8mK9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8hkwdoR.kKjlu49W8mK9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8hkwdoR.kKjlu49W8mK9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8hkwdoR.kKjlu49W8mK9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8hkwdoR.kKjlu49W8mK9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gCvSoUBwUWDNLdmGJmK6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gCvSoUBwUWDNLdmGJmK6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8hkwdoR.kKjlu49W8mK9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YQsA7om90KvcqxTqSq3_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5Q4MB_tkiCVOVrI9UCj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xtezOUCUKHj3GkA._74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8hkwdoR.kKjlu49W8mK9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8hkwdoR.kKjlu49W8mK9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8hkwdoR.kKjlu49W8mK9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8hkwdoR.kKjlu49W8mK9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8hkwdoR.kKjlu49W8mK9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8hkwdoR.kKjlu49W8mK9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8hkwdoR.kKjlu49W8mK9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8hkwdoR.kKjlu49W8mK9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8hkwdoR.kKjlu49W8mK9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8hkwdoR.kKjlu49W8mK9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8hkwdoR.kKjlu49W8mK9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8hkwdoR.kKjlu49W8mK9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5Q4MB_tkiCVOVrI9UCj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gCvSoUBwUWDNLdmGJmK6w"/>
</p:tagLst>
</file>

<file path=ppt/theme/theme1.xml><?xml version="1.0" encoding="utf-8"?>
<a:theme xmlns:a="http://schemas.openxmlformats.org/drawingml/2006/main" name="1_SwissLife_German">
  <a:themeElements>
    <a:clrScheme name="SwissLife_German 1">
      <a:dk1>
        <a:srgbClr val="000000"/>
      </a:dk1>
      <a:lt1>
        <a:srgbClr val="FFFFFF"/>
      </a:lt1>
      <a:dk2>
        <a:srgbClr val="C8C8C8"/>
      </a:dk2>
      <a:lt2>
        <a:srgbClr val="D9A4AF"/>
      </a:lt2>
      <a:accent1>
        <a:srgbClr val="A11C36"/>
      </a:accent1>
      <a:accent2>
        <a:srgbClr val="E8E199"/>
      </a:accent2>
      <a:accent3>
        <a:srgbClr val="FFFFFF"/>
      </a:accent3>
      <a:accent4>
        <a:srgbClr val="000000"/>
      </a:accent4>
      <a:accent5>
        <a:srgbClr val="CDABAE"/>
      </a:accent5>
      <a:accent6>
        <a:srgbClr val="D2CC8A"/>
      </a:accent6>
      <a:hlink>
        <a:srgbClr val="8C8C8C"/>
      </a:hlink>
      <a:folHlink>
        <a:srgbClr val="D82034"/>
      </a:folHlink>
    </a:clrScheme>
    <a:fontScheme name="Standard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wissLife_German 1">
        <a:dk1>
          <a:srgbClr val="000000"/>
        </a:dk1>
        <a:lt1>
          <a:srgbClr val="FFFFFF"/>
        </a:lt1>
        <a:dk2>
          <a:srgbClr val="C8C8C8"/>
        </a:dk2>
        <a:lt2>
          <a:srgbClr val="D9A4AF"/>
        </a:lt2>
        <a:accent1>
          <a:srgbClr val="A11C36"/>
        </a:accent1>
        <a:accent2>
          <a:srgbClr val="E8E199"/>
        </a:accent2>
        <a:accent3>
          <a:srgbClr val="FFFFFF"/>
        </a:accent3>
        <a:accent4>
          <a:srgbClr val="000000"/>
        </a:accent4>
        <a:accent5>
          <a:srgbClr val="CDABAE"/>
        </a:accent5>
        <a:accent6>
          <a:srgbClr val="D2CC8A"/>
        </a:accent6>
        <a:hlink>
          <a:srgbClr val="8C8C8C"/>
        </a:hlink>
        <a:folHlink>
          <a:srgbClr val="D820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SwissLife_German</Template>
  <TotalTime>0</TotalTime>
  <Words>281</Words>
  <Application>Microsoft Office PowerPoint</Application>
  <PresentationFormat>Bildschirmpräsentation (4:3)</PresentationFormat>
  <Paragraphs>107</Paragraphs>
  <Slides>12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ITCLegacySans LT Book</vt:lpstr>
      <vt:lpstr>Wingdings</vt:lpstr>
      <vt:lpstr>Wingdings 2</vt:lpstr>
      <vt:lpstr>Wingdings 3</vt:lpstr>
      <vt:lpstr>1_SwissLife_German</vt:lpstr>
      <vt:lpstr>Die Immobilie mit Swiss Life Immopulse verkaufen</vt:lpstr>
      <vt:lpstr>Herzlich willkommen!</vt:lpstr>
      <vt:lpstr>Programm</vt:lpstr>
      <vt:lpstr>Bei Swiss Life sind die Immobilien in die Vorsorge eingebettet</vt:lpstr>
      <vt:lpstr>Eine Immobilie verkaufen</vt:lpstr>
      <vt:lpstr>Eine Immobilie kaufen</vt:lpstr>
      <vt:lpstr>Eine Immobilie umbauen</vt:lpstr>
      <vt:lpstr>PowerPoint-Präsentation</vt:lpstr>
      <vt:lpstr>PowerPoint-Präsentation</vt:lpstr>
      <vt:lpstr>PowerPoint-Präsentation</vt:lpstr>
      <vt:lpstr>Gerne beantworten wir Ihre Fragen</vt:lpstr>
      <vt:lpstr>PowerPoint-Präsentation</vt:lpstr>
    </vt:vector>
  </TitlesOfParts>
  <Manager>Urs Hunziker</Manager>
  <Company>Swiss Life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Globale BAR-Vorlage</dc:subject>
  <dc:creator>Zwahlen Andreas (CH/MO)</dc:creator>
  <dc:description>Version: 2012.01 (Optimierung für FLEX710)_x000d_
Datum: 12.04.2012</dc:description>
  <cp:lastModifiedBy>Melena Dario (72B)</cp:lastModifiedBy>
  <cp:revision>73</cp:revision>
  <dcterms:created xsi:type="dcterms:W3CDTF">2014-03-11T11:13:27Z</dcterms:created>
  <dcterms:modified xsi:type="dcterms:W3CDTF">2018-04-11T08:16:55Z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aFirstName">
    <vt:lpwstr/>
  </property>
  <property fmtid="{D5CDD505-2E9C-101B-9397-08002B2CF9AE}" pid="3" name="raFooterEnum">
    <vt:lpwstr>Standard</vt:lpwstr>
  </property>
  <property fmtid="{D5CDD505-2E9C-101B-9397-08002B2CF9AE}" pid="4" name="raGraphic">
    <vt:lpwstr>Red</vt:lpwstr>
  </property>
  <property fmtid="{D5CDD505-2E9C-101B-9397-08002B2CF9AE}" pid="5" name="raLastName">
    <vt:lpwstr/>
  </property>
  <property fmtid="{D5CDD505-2E9C-101B-9397-08002B2CF9AE}" pid="6" name="raLocation">
    <vt:lpwstr/>
  </property>
  <property fmtid="{D5CDD505-2E9C-101B-9397-08002B2CF9AE}" pid="7" name="raLogo">
    <vt:lpwstr>Swisslife</vt:lpwstr>
  </property>
  <property fmtid="{D5CDD505-2E9C-101B-9397-08002B2CF9AE}" pid="8" name="raSubtitle">
    <vt:lpwstr/>
  </property>
  <property fmtid="{D5CDD505-2E9C-101B-9397-08002B2CF9AE}" pid="9" name="raTitle">
    <vt:lpwstr/>
  </property>
  <property fmtid="{D5CDD505-2E9C-101B-9397-08002B2CF9AE}" pid="10" name="raFooterText">
    <vt:lpwstr/>
  </property>
  <property fmtid="{D5CDD505-2E9C-101B-9397-08002B2CF9AE}" pid="11" name="raConfidence">
    <vt:lpwstr>Nur für internen Gebrauch</vt:lpwstr>
  </property>
  <property fmtid="{D5CDD505-2E9C-101B-9397-08002B2CF9AE}" pid="12" name="RaAddition">
    <vt:lpwstr/>
  </property>
  <property fmtid="{D5CDD505-2E9C-101B-9397-08002B2CF9AE}" pid="13" name="RaCause">
    <vt:lpwstr/>
  </property>
  <property fmtid="{D5CDD505-2E9C-101B-9397-08002B2CF9AE}" pid="14" name="raSelectedPicture">
    <vt:lpwstr>K:\App_data\Bar\PowerPoint\Assistent\Images2012\Neue_Titelbilder_01.png</vt:lpwstr>
  </property>
  <property fmtid="{D5CDD505-2E9C-101B-9397-08002B2CF9AE}" pid="15" name="raTemplateVersion">
    <vt:lpwstr>5</vt:lpwstr>
  </property>
  <property fmtid="{D5CDD505-2E9C-101B-9397-08002B2CF9AE}" pid="16" name="raTemplateLanguage">
    <vt:i4>1</vt:i4>
  </property>
  <property fmtid="{D5CDD505-2E9C-101B-9397-08002B2CF9AE}" pid="17" name="raDate">
    <vt:lpwstr>Datum</vt:lpwstr>
  </property>
</Properties>
</file>